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8" r:id="rId4"/>
  </p:sldMasterIdLst>
  <p:notesMasterIdLst>
    <p:notesMasterId r:id="rId28"/>
  </p:notesMasterIdLst>
  <p:handoutMasterIdLst>
    <p:handoutMasterId r:id="rId29"/>
  </p:handoutMasterIdLst>
  <p:sldIdLst>
    <p:sldId id="10066" r:id="rId5"/>
    <p:sldId id="10176" r:id="rId6"/>
    <p:sldId id="10202" r:id="rId7"/>
    <p:sldId id="10188" r:id="rId8"/>
    <p:sldId id="10214" r:id="rId9"/>
    <p:sldId id="10215" r:id="rId10"/>
    <p:sldId id="10216" r:id="rId11"/>
    <p:sldId id="10217" r:id="rId12"/>
    <p:sldId id="10218" r:id="rId13"/>
    <p:sldId id="10219" r:id="rId14"/>
    <p:sldId id="10223" r:id="rId15"/>
    <p:sldId id="10220" r:id="rId16"/>
    <p:sldId id="10221" r:id="rId17"/>
    <p:sldId id="10222" r:id="rId18"/>
    <p:sldId id="10224" r:id="rId19"/>
    <p:sldId id="10190" r:id="rId20"/>
    <p:sldId id="10192" r:id="rId21"/>
    <p:sldId id="10193" r:id="rId22"/>
    <p:sldId id="10194" r:id="rId23"/>
    <p:sldId id="10195" r:id="rId24"/>
    <p:sldId id="10196" r:id="rId25"/>
    <p:sldId id="10225" r:id="rId26"/>
    <p:sldId id="10197" r:id="rId27"/>
  </p:sldIdLst>
  <p:sldSz cx="11949113" cy="6721475"/>
  <p:notesSz cx="7023100" cy="93091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7C"/>
    <a:srgbClr val="FF0000"/>
    <a:srgbClr val="4099DA"/>
    <a:srgbClr val="C8BE99"/>
    <a:srgbClr val="FFC000"/>
    <a:srgbClr val="00B050"/>
    <a:srgbClr val="FF00FF"/>
    <a:srgbClr val="C00000"/>
    <a:srgbClr val="FFFF99"/>
    <a:srgbClr val="8A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6DBE0-2C34-4105-95C9-5BE23F4CAF1B}" v="8" dt="2020-03-31T18:24:4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 autoAdjust="0"/>
    <p:restoredTop sz="93878" autoAdjust="0"/>
  </p:normalViewPr>
  <p:slideViewPr>
    <p:cSldViewPr snapToGrid="0">
      <p:cViewPr varScale="1">
        <p:scale>
          <a:sx n="65" d="100"/>
          <a:sy n="65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4"/>
    </p:cViewPr>
  </p:sorterViewPr>
  <p:notesViewPr>
    <p:cSldViewPr snapToGrid="0">
      <p:cViewPr varScale="1">
        <p:scale>
          <a:sx n="95" d="100"/>
          <a:sy n="95" d="100"/>
        </p:scale>
        <p:origin x="3104" y="19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4350" y="500063"/>
            <a:ext cx="6043613" cy="340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725" y="5002150"/>
            <a:ext cx="5984845" cy="123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67556" y="8952066"/>
            <a:ext cx="557152" cy="1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24644" y="96024"/>
            <a:ext cx="65" cy="12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567697" y="4995326"/>
            <a:ext cx="5974022" cy="246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9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34000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9" Type="http://schemas.openxmlformats.org/officeDocument/2006/relationships/image" Target="../media/image5.png"/></Relationships>

</file>

<file path=ppt/slideLayouts/_rels/slideLayout2.xml.rels><?xml version="1.0" encoding="UTF-8" standalone="yes"?>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/Relationships>

</file>

<file path=ppt/slideLayouts/_rels/slideLayout3.xml.rels><?xml version="1.0" encoding="UTF-8" standalone="yes"?>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8.emf"/></Relationships>
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29B239-9E09-4F6E-93E0-71C192754F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8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1" b="97500" l="4317" r="98201">
                        <a14:foregroundMark x1="9353" y1="65385" x2="2518" y2="75385"/>
                        <a14:foregroundMark x1="2518" y1="75385" x2="17986" y2="79038"/>
                        <a14:foregroundMark x1="17986" y1="79038" x2="1799" y2="75769"/>
                        <a14:foregroundMark x1="1799" y1="75769" x2="6835" y2="65577"/>
                        <a14:foregroundMark x1="6835" y1="65577" x2="6115" y2="75769"/>
                        <a14:foregroundMark x1="6115" y1="75769" x2="4676" y2="76731"/>
                        <a14:foregroundMark x1="46043" y1="88654" x2="40647" y2="99038"/>
                        <a14:foregroundMark x1="40647" y1="99038" x2="49281" y2="89808"/>
                        <a14:foregroundMark x1="49281" y1="89808" x2="49281" y2="90192"/>
                        <a14:foregroundMark x1="44245" y1="93462" x2="37770" y2="97692"/>
                        <a14:foregroundMark x1="76259" y1="75769" x2="85612" y2="67115"/>
                        <a14:foregroundMark x1="85612" y1="67115" x2="85612" y2="66923"/>
                        <a14:foregroundMark x1="68705" y1="81154" x2="71942" y2="79423"/>
                        <a14:foregroundMark x1="86331" y1="63846" x2="93525" y2="43654"/>
                        <a14:foregroundMark x1="93525" y1="43654" x2="89568" y2="41154"/>
                        <a14:foregroundMark x1="90288" y1="23846" x2="90647" y2="14615"/>
                        <a14:foregroundMark x1="93525" y1="14231" x2="98561" y2="16154"/>
                        <a14:foregroundMark x1="81655" y1="10192" x2="65108" y2="5577"/>
                        <a14:foregroundMark x1="65108" y1="5577" x2="48561" y2="5769"/>
                        <a14:foregroundMark x1="48561" y1="5769" x2="66906" y2="5769"/>
                        <a14:foregroundMark x1="66906" y1="5769" x2="49281" y2="8654"/>
                        <a14:foregroundMark x1="49281" y1="8654" x2="66187" y2="4231"/>
                        <a14:foregroundMark x1="66187" y1="4231" x2="76619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396" r="-2472"/>
          <a:stretch/>
        </p:blipFill>
        <p:spPr>
          <a:xfrm>
            <a:off x="8817429" y="1243872"/>
            <a:ext cx="2740732" cy="4449128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0B1310-EBA2-4546-BB11-440D5FBE0C14}"/>
              </a:ext>
            </a:extLst>
          </p:cNvPr>
          <p:cNvSpPr/>
          <p:nvPr/>
        </p:nvSpPr>
        <p:spPr>
          <a:xfrm>
            <a:off x="0" y="928777"/>
            <a:ext cx="11949113" cy="5207774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92000"/>
                </a:schemeClr>
              </a:gs>
              <a:gs pos="99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588289-2413-4609-AC40-DB9D1DEE080A}"/>
              </a:ext>
            </a:extLst>
          </p:cNvPr>
          <p:cNvSpPr>
            <a:spLocks/>
          </p:cNvSpPr>
          <p:nvPr userDrawn="1"/>
        </p:nvSpPr>
        <p:spPr>
          <a:xfrm>
            <a:off x="4234" y="5980192"/>
            <a:ext cx="11944879" cy="523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217759" y="2247884"/>
            <a:ext cx="7177164" cy="48264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136" b="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759" y="3707840"/>
            <a:ext cx="7177164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72" cap="none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217759" y="5487036"/>
            <a:ext cx="7177164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72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Document type |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2B9EC-6874-415A-B664-E290105921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11012954" y="173153"/>
            <a:ext cx="778782" cy="6230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410A6C-3E96-4764-949B-69305DA17824}"/>
              </a:ext>
            </a:extLst>
          </p:cNvPr>
          <p:cNvSpPr>
            <a:spLocks/>
          </p:cNvSpPr>
          <p:nvPr userDrawn="1"/>
        </p:nvSpPr>
        <p:spPr>
          <a:xfrm>
            <a:off x="4234" y="1028475"/>
            <a:ext cx="11944879" cy="523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6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BE273-7441-4187-9338-F91608623F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" y="-365950"/>
            <a:ext cx="2133860" cy="1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380B-917C-45EF-BD98-A4E18484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BA3A0-911F-F145-B6FB-A7E8A636C5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46A7-DCB0-437C-8D84-39FD72EE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22AF4-8D5F-6B43-AC4D-B2E4C66E0D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AAB7-1B8F-4DC0-8FCE-DF212BF8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73592-D6D4-1145-B716-B0FE9060D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76" y="-69239"/>
            <a:ext cx="1465418" cy="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4056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6.xml"/><Relationship Id="rId34" Type="http://schemas.openxmlformats.org/officeDocument/2006/relationships/tags" Target="../tags/tag29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tags" Target="../tags/tag24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image" Target="../media/image1.emf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60" y="284781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4478" y="75764"/>
            <a:ext cx="371897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84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60" y="554867"/>
            <a:ext cx="11491891" cy="2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68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305946"/>
            <a:ext cx="9625986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784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9" y="6507560"/>
            <a:ext cx="9625986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597408" indent="-597408" defTabSz="877443">
              <a:tabLst>
                <a:tab pos="617633" algn="l"/>
              </a:tabLst>
            </a:pPr>
            <a:r>
              <a:rPr lang="en-US" sz="784" baseline="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74874" y="2554679"/>
            <a:ext cx="573642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674873" y="1868990"/>
            <a:ext cx="5685618" cy="500062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68" b="1" baseline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Title</a:t>
              </a:r>
            </a:p>
            <a:p>
              <a:r>
                <a:rPr lang="en-US" sz="1568" baseline="0" dirty="0">
                  <a:solidFill>
                    <a:schemeClr val="accent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Unit of measure</a:t>
              </a:r>
            </a:p>
          </p:txBody>
        </p:sp>
      </p:grpSp>
      <p:grpSp>
        <p:nvGrpSpPr>
          <p:cNvPr id="17" name="Sticker" hidden="1">
            <a:extLst>
              <a:ext uri="{FF2B5EF4-FFF2-40B4-BE49-F238E27FC236}">
                <a16:creationId xmlns:a16="http://schemas.microsoft.com/office/drawing/2014/main" id="{2C790296-416B-4243-BEFE-22AF5A6C2F40}"/>
              </a:ext>
            </a:extLst>
          </p:cNvPr>
          <p:cNvGrpSpPr/>
          <p:nvPr/>
        </p:nvGrpSpPr>
        <p:grpSpPr bwMode="gray">
          <a:xfrm>
            <a:off x="11291118" y="285752"/>
            <a:ext cx="359533" cy="148374"/>
            <a:chOff x="8471146" y="285750"/>
            <a:chExt cx="269638" cy="148374"/>
          </a:xfrm>
        </p:grpSpPr>
        <p:sp>
          <p:nvSpPr>
            <p:cNvPr id="20" name="StickerRectangle">
              <a:extLst>
                <a:ext uri="{FF2B5EF4-FFF2-40B4-BE49-F238E27FC236}">
                  <a16:creationId xmlns:a16="http://schemas.microsoft.com/office/drawing/2014/main" id="{1E5AEE43-9CA1-4C1A-8F9C-707F39AD42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71155" y="285750"/>
              <a:ext cx="269629" cy="14837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77443">
                <a:buClr>
                  <a:srgbClr val="002960"/>
                </a:buClr>
              </a:pPr>
              <a:r>
                <a:rPr lang="en-US" sz="784" baseline="0" dirty="0">
                  <a:solidFill>
                    <a:schemeClr val="accent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STICKER</a:t>
              </a:r>
            </a:p>
          </p:txBody>
        </p:sp>
        <p:cxnSp>
          <p:nvCxnSpPr>
            <p:cNvPr id="21" name="AutoShape 31">
              <a:extLst>
                <a:ext uri="{FF2B5EF4-FFF2-40B4-BE49-F238E27FC236}">
                  <a16:creationId xmlns:a16="http://schemas.microsoft.com/office/drawing/2014/main" id="{859BCCB4-F132-4E1A-BFA1-FA85C20CEC0A}"/>
                </a:ext>
              </a:extLst>
            </p:cNvPr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71146" y="285750"/>
              <a:ext cx="0" cy="14837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>
              <a:extLst>
                <a:ext uri="{FF2B5EF4-FFF2-40B4-BE49-F238E27FC236}">
                  <a16:creationId xmlns:a16="http://schemas.microsoft.com/office/drawing/2014/main" id="{65F249C0-F203-445A-80CB-8D05DC3432CB}"/>
                </a:ext>
              </a:extLst>
            </p:cNvPr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71146" y="434124"/>
              <a:ext cx="26962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Lines" hidden="1">
            <a:extLst>
              <a:ext uri="{FF2B5EF4-FFF2-40B4-BE49-F238E27FC236}">
                <a16:creationId xmlns:a16="http://schemas.microsoft.com/office/drawing/2014/main" id="{C09CF1AE-18B5-4A05-968F-8E22AD4154C8}"/>
              </a:ext>
            </a:extLst>
          </p:cNvPr>
          <p:cNvGrpSpPr/>
          <p:nvPr/>
        </p:nvGrpSpPr>
        <p:grpSpPr>
          <a:xfrm>
            <a:off x="10058600" y="272355"/>
            <a:ext cx="1267232" cy="757248"/>
            <a:chOff x="7607284" y="279400"/>
            <a:chExt cx="950382" cy="757249"/>
          </a:xfrm>
        </p:grpSpPr>
        <p:sp>
          <p:nvSpPr>
            <p:cNvPr id="25" name="LineLegend1">
              <a:extLst>
                <a:ext uri="{FF2B5EF4-FFF2-40B4-BE49-F238E27FC236}">
                  <a16:creationId xmlns:a16="http://schemas.microsoft.com/office/drawing/2014/main" id="{6E4E729C-CF27-469E-BC29-42E6DDE52CD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LineLegend2">
              <a:extLst>
                <a:ext uri="{FF2B5EF4-FFF2-40B4-BE49-F238E27FC236}">
                  <a16:creationId xmlns:a16="http://schemas.microsoft.com/office/drawing/2014/main" id="{605547A6-1672-4A2F-A185-7CED9DC77A6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LineLegend3">
              <a:extLst>
                <a:ext uri="{FF2B5EF4-FFF2-40B4-BE49-F238E27FC236}">
                  <a16:creationId xmlns:a16="http://schemas.microsoft.com/office/drawing/2014/main" id="{CB74C4EA-2B84-4C6B-BDFD-3B91B1F4A4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Legend1">
              <a:extLst>
                <a:ext uri="{FF2B5EF4-FFF2-40B4-BE49-F238E27FC236}">
                  <a16:creationId xmlns:a16="http://schemas.microsoft.com/office/drawing/2014/main" id="{4830EF76-F64C-47AA-8C70-B48DB7810355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8169259" y="279400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29" name="Legend2">
              <a:extLst>
                <a:ext uri="{FF2B5EF4-FFF2-40B4-BE49-F238E27FC236}">
                  <a16:creationId xmlns:a16="http://schemas.microsoft.com/office/drawing/2014/main" id="{1CC412BD-A418-4880-A312-67FEF6330524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546100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0" name="Legend3">
              <a:extLst>
                <a:ext uri="{FF2B5EF4-FFF2-40B4-BE49-F238E27FC236}">
                  <a16:creationId xmlns:a16="http://schemas.microsoft.com/office/drawing/2014/main" id="{2C424360-7EE9-43F1-B3CE-C9E680649FA6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825501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31" name="LegendBoxes" hidden="1">
            <a:extLst>
              <a:ext uri="{FF2B5EF4-FFF2-40B4-BE49-F238E27FC236}">
                <a16:creationId xmlns:a16="http://schemas.microsoft.com/office/drawing/2014/main" id="{3152D7CE-B5AF-48C9-8163-3B00CA962908}"/>
              </a:ext>
            </a:extLst>
          </p:cNvPr>
          <p:cNvGrpSpPr/>
          <p:nvPr/>
        </p:nvGrpSpPr>
        <p:grpSpPr>
          <a:xfrm>
            <a:off x="10469255" y="272458"/>
            <a:ext cx="856581" cy="1023948"/>
            <a:chOff x="5894005" y="919828"/>
            <a:chExt cx="642407" cy="1023949"/>
          </a:xfrm>
        </p:grpSpPr>
        <p:sp>
          <p:nvSpPr>
            <p:cNvPr id="32" name="RectangleLegend1">
              <a:extLst>
                <a:ext uri="{FF2B5EF4-FFF2-40B4-BE49-F238E27FC236}">
                  <a16:creationId xmlns:a16="http://schemas.microsoft.com/office/drawing/2014/main" id="{D6B30678-9151-43BF-9B4C-4DB0625A93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RectangleLegend2">
              <a:extLst>
                <a:ext uri="{FF2B5EF4-FFF2-40B4-BE49-F238E27FC236}">
                  <a16:creationId xmlns:a16="http://schemas.microsoft.com/office/drawing/2014/main" id="{7DEFBDC2-6FBE-46D6-BB92-FF7131E772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" name="RectangleLegend3">
              <a:extLst>
                <a:ext uri="{FF2B5EF4-FFF2-40B4-BE49-F238E27FC236}">
                  <a16:creationId xmlns:a16="http://schemas.microsoft.com/office/drawing/2014/main" id="{99CEF0ED-629B-4B1B-AA22-FF7E710251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RectangleLegend4">
              <a:extLst>
                <a:ext uri="{FF2B5EF4-FFF2-40B4-BE49-F238E27FC236}">
                  <a16:creationId xmlns:a16="http://schemas.microsoft.com/office/drawing/2014/main" id="{9FC9AE04-ECC5-49AA-83D9-A50F8C3B8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99" baseline="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Legend1">
              <a:extLst>
                <a:ext uri="{FF2B5EF4-FFF2-40B4-BE49-F238E27FC236}">
                  <a16:creationId xmlns:a16="http://schemas.microsoft.com/office/drawing/2014/main" id="{20DB3DB5-FE61-4830-A95E-895FE612923E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148005" y="919828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7" name="Legend2">
              <a:extLst>
                <a:ext uri="{FF2B5EF4-FFF2-40B4-BE49-F238E27FC236}">
                  <a16:creationId xmlns:a16="http://schemas.microsoft.com/office/drawing/2014/main" id="{6BA38D5C-4662-40A1-80D4-59218788CCA4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1189703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8" name="Legend3">
              <a:extLst>
                <a:ext uri="{FF2B5EF4-FFF2-40B4-BE49-F238E27FC236}">
                  <a16:creationId xmlns:a16="http://schemas.microsoft.com/office/drawing/2014/main" id="{F6E468B5-FD40-42DE-8D1C-9DF0E4E2D785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46116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39" name="Legend4">
              <a:extLst>
                <a:ext uri="{FF2B5EF4-FFF2-40B4-BE49-F238E27FC236}">
                  <a16:creationId xmlns:a16="http://schemas.microsoft.com/office/drawing/2014/main" id="{30C1A9EE-7EA3-431C-B21C-77604769D975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732629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40" name="LegendMoons" hidden="1">
            <a:extLst>
              <a:ext uri="{FF2B5EF4-FFF2-40B4-BE49-F238E27FC236}">
                <a16:creationId xmlns:a16="http://schemas.microsoft.com/office/drawing/2014/main" id="{7A8C3989-5146-471B-A276-90994769CB0C}"/>
              </a:ext>
            </a:extLst>
          </p:cNvPr>
          <p:cNvGrpSpPr/>
          <p:nvPr/>
        </p:nvGrpSpPr>
        <p:grpSpPr>
          <a:xfrm>
            <a:off x="10380348" y="271953"/>
            <a:ext cx="945485" cy="1314057"/>
            <a:chOff x="5894005" y="2695123"/>
            <a:chExt cx="709082" cy="1314057"/>
          </a:xfrm>
        </p:grpSpPr>
        <p:grpSp>
          <p:nvGrpSpPr>
            <p:cNvPr id="41" name="MoonLegend1">
              <a:extLst>
                <a:ext uri="{FF2B5EF4-FFF2-40B4-BE49-F238E27FC236}">
                  <a16:creationId xmlns:a16="http://schemas.microsoft.com/office/drawing/2014/main" id="{DC55A7B2-C455-418F-BB9F-EE04A7C3CF1C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4C5AE24-2FE5-49E5-AB02-3B1349FBA02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C78E24F2-3D4E-4A63-910E-68BA8A37726B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2" name="MoonLegend2">
              <a:extLst>
                <a:ext uri="{FF2B5EF4-FFF2-40B4-BE49-F238E27FC236}">
                  <a16:creationId xmlns:a16="http://schemas.microsoft.com/office/drawing/2014/main" id="{4F057237-2383-47D5-920A-40B2E61A0585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57" name="Oval 41">
                <a:extLst>
                  <a:ext uri="{FF2B5EF4-FFF2-40B4-BE49-F238E27FC236}">
                    <a16:creationId xmlns:a16="http://schemas.microsoft.com/office/drawing/2014/main" id="{99F17035-2F9A-40DE-BCE8-6B198BF6898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8" name="Arc 42">
                <a:extLst>
                  <a:ext uri="{FF2B5EF4-FFF2-40B4-BE49-F238E27FC236}">
                    <a16:creationId xmlns:a16="http://schemas.microsoft.com/office/drawing/2014/main" id="{3DA859E5-5A95-42F9-9AA2-9BEC934DE355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3" name="MoonLegend4">
              <a:extLst>
                <a:ext uri="{FF2B5EF4-FFF2-40B4-BE49-F238E27FC236}">
                  <a16:creationId xmlns:a16="http://schemas.microsoft.com/office/drawing/2014/main" id="{8E59139F-647D-4BF1-8AC9-9403D5279252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55" name="Oval 47">
                <a:extLst>
                  <a:ext uri="{FF2B5EF4-FFF2-40B4-BE49-F238E27FC236}">
                    <a16:creationId xmlns:a16="http://schemas.microsoft.com/office/drawing/2014/main" id="{0AF410E8-47A6-4D5E-893D-F5B90C7DD5D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6" name="Arc 48">
                <a:extLst>
                  <a:ext uri="{FF2B5EF4-FFF2-40B4-BE49-F238E27FC236}">
                    <a16:creationId xmlns:a16="http://schemas.microsoft.com/office/drawing/2014/main" id="{D1CD27D6-1E7B-4B79-828D-9E47FB2873C4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4" name="MoonLegend5">
              <a:extLst>
                <a:ext uri="{FF2B5EF4-FFF2-40B4-BE49-F238E27FC236}">
                  <a16:creationId xmlns:a16="http://schemas.microsoft.com/office/drawing/2014/main" id="{32CE8755-B82F-4765-B7D4-05F5E2BAF1D3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53" name="Oval 50">
                <a:extLst>
                  <a:ext uri="{FF2B5EF4-FFF2-40B4-BE49-F238E27FC236}">
                    <a16:creationId xmlns:a16="http://schemas.microsoft.com/office/drawing/2014/main" id="{64E30B6B-3348-4938-9CFE-31C6F826919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4" name="Oval 51">
                <a:extLst>
                  <a:ext uri="{FF2B5EF4-FFF2-40B4-BE49-F238E27FC236}">
                    <a16:creationId xmlns:a16="http://schemas.microsoft.com/office/drawing/2014/main" id="{1D5CBCB1-AA55-4416-8252-8CAFE4EAD04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5" name="MoonLegend3">
              <a:extLst>
                <a:ext uri="{FF2B5EF4-FFF2-40B4-BE49-F238E27FC236}">
                  <a16:creationId xmlns:a16="http://schemas.microsoft.com/office/drawing/2014/main" id="{D35DAD38-AC87-4B86-BC5D-06B5CDD7FD7E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id="{471F5580-2914-4B84-9ECF-147E164CD17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2" name="Arc 48">
                <a:extLst>
                  <a:ext uri="{FF2B5EF4-FFF2-40B4-BE49-F238E27FC236}">
                    <a16:creationId xmlns:a16="http://schemas.microsoft.com/office/drawing/2014/main" id="{943C9AA2-2D15-4342-B4C5-20E2CC6B306D}"/>
                  </a:ext>
                </a:extLst>
              </p:cNvPr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99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46" name="Legend1">
              <a:extLst>
                <a:ext uri="{FF2B5EF4-FFF2-40B4-BE49-F238E27FC236}">
                  <a16:creationId xmlns:a16="http://schemas.microsoft.com/office/drawing/2014/main" id="{6EA54B09-41B6-48BB-A955-90193D492328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214680" y="2696542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7" name="Legend2">
              <a:extLst>
                <a:ext uri="{FF2B5EF4-FFF2-40B4-BE49-F238E27FC236}">
                  <a16:creationId xmlns:a16="http://schemas.microsoft.com/office/drawing/2014/main" id="{0AC1EE43-A017-4700-AF61-830731F30FE4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97415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8" name="Legend3">
              <a:extLst>
                <a:ext uri="{FF2B5EF4-FFF2-40B4-BE49-F238E27FC236}">
                  <a16:creationId xmlns:a16="http://schemas.microsoft.com/office/drawing/2014/main" id="{2A6D11A2-9703-426A-86CA-4962B3EE0CC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3248596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49" name="Legend4">
              <a:extLst>
                <a:ext uri="{FF2B5EF4-FFF2-40B4-BE49-F238E27FC236}">
                  <a16:creationId xmlns:a16="http://schemas.microsoft.com/office/drawing/2014/main" id="{3EA4E7B0-EFCC-4F9F-913E-143E08E90800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521448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  <p:sp>
          <p:nvSpPr>
            <p:cNvPr id="50" name="Legend5">
              <a:extLst>
                <a:ext uri="{FF2B5EF4-FFF2-40B4-BE49-F238E27FC236}">
                  <a16:creationId xmlns:a16="http://schemas.microsoft.com/office/drawing/2014/main" id="{20FC0E8B-0D7F-4303-9FE5-44FA02D35FD0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796682"/>
              <a:ext cx="388407" cy="2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7443">
                <a:buClr>
                  <a:schemeClr val="tx2"/>
                </a:buClr>
              </a:pPr>
              <a:r>
                <a:rPr lang="en-US" sz="1372" baseline="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 panose="020F0502020204030204" pitchFamily="34" charset="0"/>
                </a:rPr>
                <a:t>Legend</a:t>
              </a:r>
            </a:p>
          </p:txBody>
        </p:sp>
      </p:grpSp>
      <p:grpSp>
        <p:nvGrpSpPr>
          <p:cNvPr id="63" name="sticker" hidden="1">
            <a:extLst>
              <a:ext uri="{FF2B5EF4-FFF2-40B4-BE49-F238E27FC236}">
                <a16:creationId xmlns:a16="http://schemas.microsoft.com/office/drawing/2014/main" id="{025597A3-7585-4D09-8EDC-160D256F7168}"/>
              </a:ext>
            </a:extLst>
          </p:cNvPr>
          <p:cNvGrpSpPr/>
          <p:nvPr/>
        </p:nvGrpSpPr>
        <p:grpSpPr>
          <a:xfrm>
            <a:off x="9303782" y="2147"/>
            <a:ext cx="2360072" cy="148374"/>
            <a:chOff x="6931568" y="285750"/>
            <a:chExt cx="1806034" cy="151387"/>
          </a:xfrm>
        </p:grpSpPr>
        <p:sp>
          <p:nvSpPr>
            <p:cNvPr id="64" name="StickerRectangle">
              <a:extLst>
                <a:ext uri="{FF2B5EF4-FFF2-40B4-BE49-F238E27FC236}">
                  <a16:creationId xmlns:a16="http://schemas.microsoft.com/office/drawing/2014/main" id="{9DE3FA71-0B83-495C-9250-C7F0CEDD22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31570" y="285750"/>
              <a:ext cx="1806032" cy="15138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8774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784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PRELIMINARY DRAFT </a:t>
              </a:r>
              <a:r>
                <a:rPr kumimoji="0" lang="en-US" sz="784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- PROPRIETARY AND CONFIDENTIAL</a:t>
              </a:r>
            </a:p>
          </p:txBody>
        </p:sp>
        <p:cxnSp>
          <p:nvCxnSpPr>
            <p:cNvPr id="65" name="AutoShape 31">
              <a:extLst>
                <a:ext uri="{FF2B5EF4-FFF2-40B4-BE49-F238E27FC236}">
                  <a16:creationId xmlns:a16="http://schemas.microsoft.com/office/drawing/2014/main" id="{F7DA9444-9651-4951-8191-645A566A14FD}"/>
                </a:ext>
              </a:extLst>
            </p:cNvPr>
            <p:cNvCxnSpPr>
              <a:cxnSpLocks noChangeShapeType="1"/>
              <a:stCxn id="64" idx="2"/>
              <a:endCxn id="64" idx="4"/>
            </p:cNvCxnSpPr>
            <p:nvPr/>
          </p:nvCxnSpPr>
          <p:spPr bwMode="gray">
            <a:xfrm>
              <a:off x="6931568" y="285750"/>
              <a:ext cx="0" cy="15138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32">
              <a:extLst>
                <a:ext uri="{FF2B5EF4-FFF2-40B4-BE49-F238E27FC236}">
                  <a16:creationId xmlns:a16="http://schemas.microsoft.com/office/drawing/2014/main" id="{752022F4-854D-460A-BF46-8564800FD14B}"/>
                </a:ext>
              </a:extLst>
            </p:cNvPr>
            <p:cNvCxnSpPr>
              <a:cxnSpLocks noChangeShapeType="1"/>
              <a:stCxn id="64" idx="4"/>
              <a:endCxn id="64" idx="6"/>
            </p:cNvCxnSpPr>
            <p:nvPr/>
          </p:nvCxnSpPr>
          <p:spPr bwMode="gray">
            <a:xfrm>
              <a:off x="6931568" y="437137"/>
              <a:ext cx="180603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Slide Number">
            <a:extLst>
              <a:ext uri="{FF2B5EF4-FFF2-40B4-BE49-F238E27FC236}">
                <a16:creationId xmlns:a16="http://schemas.microsoft.com/office/drawing/2014/main" id="{5920B626-7C41-418D-ABDE-078F314165A9}"/>
              </a:ext>
            </a:extLst>
          </p:cNvPr>
          <p:cNvSpPr txBox="1">
            <a:spLocks/>
          </p:cNvSpPr>
          <p:nvPr/>
        </p:nvSpPr>
        <p:spPr bwMode="auto">
          <a:xfrm>
            <a:off x="11533630" y="6509491"/>
            <a:ext cx="117020" cy="12067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784" baseline="0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r"/>
              <a:t>‹#›</a:t>
            </a:fld>
            <a:endParaRPr lang="en-US" sz="784" baseline="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6" r:id="rId2"/>
    <p:sldLayoutId id="2147483747" r:id="rId3"/>
    <p:sldLayoutId id="2147483756" r:id="rId4"/>
  </p:sldLayoutIdLst>
  <p:txStyles>
    <p:titleStyle>
      <a:lvl1pPr algn="l" defTabSz="877443" rtl="0" eaLnBrk="1" fontAlgn="base" hangingPunct="1">
        <a:spcBef>
          <a:spcPct val="0"/>
        </a:spcBef>
        <a:spcAft>
          <a:spcPct val="0"/>
        </a:spcAft>
        <a:tabLst>
          <a:tab pos="264478" algn="l"/>
        </a:tabLst>
        <a:defRPr sz="2000" b="1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2pPr>
      <a:lvl3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3pPr>
      <a:lvl4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4pPr>
      <a:lvl5pPr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5pPr>
      <a:lvl6pPr marL="448056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6pPr>
      <a:lvl7pPr marL="896112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7pPr>
      <a:lvl8pPr marL="1344168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8pPr>
      <a:lvl9pPr marL="1792224" algn="l" defTabSz="877443" rtl="0" eaLnBrk="1" fontAlgn="base" hangingPunct="1">
        <a:spcBef>
          <a:spcPct val="0"/>
        </a:spcBef>
        <a:spcAft>
          <a:spcPct val="0"/>
        </a:spcAft>
        <a:defRPr sz="18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189802" indent="-188246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marL="448056" indent="-256699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marL="602076" indent="-152464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6pPr>
      <a:lvl7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7pPr>
      <a:lvl8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8pPr>
      <a:lvl9pPr marL="734812" indent="-127572" algn="l" defTabSz="87744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8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9.emf"/><Relationship Id="rId2" Type="http://schemas.openxmlformats.org/officeDocument/2006/relationships/tags" Target="../tags/tag33.xml"/><Relationship Id="rId1" Type="http://schemas.openxmlformats.org/officeDocument/2006/relationships/vmlDrawing" Target="../drawings/vmlDrawing5.v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31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about:blank" TargetMode="External"/></Relationships>
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D8B4B71-89F1-4106-928E-FF503AD22D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136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482890" y="1789184"/>
            <a:ext cx="5491666" cy="123110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COVID-19 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dirty="0"/>
              <a:t>Economic Relief Package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Document type">
            <a:extLst>
              <a:ext uri="{FF2B5EF4-FFF2-40B4-BE49-F238E27FC236}">
                <a16:creationId xmlns:a16="http://schemas.microsoft.com/office/drawing/2014/main" id="{474D1DC8-F476-4C1D-80D3-A1A32CCC71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2890" y="5343127"/>
            <a:ext cx="71771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solidFill>
                  <a:schemeClr val="accent6"/>
                </a:solidFill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March 31,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2E705-65FA-494C-AF35-B822664D00E2}"/>
              </a:ext>
            </a:extLst>
          </p:cNvPr>
          <p:cNvSpPr/>
          <p:nvPr/>
        </p:nvSpPr>
        <p:spPr>
          <a:xfrm>
            <a:off x="398094" y="3180884"/>
            <a:ext cx="59721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kern="0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 panose="020F0502020204030204" pitchFamily="34" charset="0"/>
              </a:rPr>
              <a:t>NJEDA initiatives aimed at stabilizing and revitalizing local small businesses, mid-size businesses, and other </a:t>
            </a:r>
          </a:p>
          <a:p>
            <a:r>
              <a:rPr lang="en-US" sz="2800" kern="0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 panose="020F0502020204030204" pitchFamily="34" charset="0"/>
              </a:rPr>
              <a:t>early-stage companies</a:t>
            </a:r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C8C962-6D89-D34A-B39A-53B2314ED6A2}"/>
              </a:ext>
            </a:extLst>
          </p:cNvPr>
          <p:cNvCxnSpPr/>
          <p:nvPr/>
        </p:nvCxnSpPr>
        <p:spPr>
          <a:xfrm>
            <a:off x="482890" y="3137715"/>
            <a:ext cx="507907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Additional Background and Certifications (1/2)</a:t>
            </a:r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F3DC77-70C0-4092-AB27-18A8C209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74" y="815388"/>
            <a:ext cx="8237462" cy="54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Additional Background Information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B7A701-DB58-4083-86BC-798DC4E3E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6" y="739303"/>
            <a:ext cx="5664110" cy="58459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592D45-0F1F-432E-934A-AE24C3CC8374}"/>
              </a:ext>
            </a:extLst>
          </p:cNvPr>
          <p:cNvCxnSpPr/>
          <p:nvPr/>
        </p:nvCxnSpPr>
        <p:spPr>
          <a:xfrm flipH="1">
            <a:off x="6079786" y="1089961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6BD136-DA72-4372-96DC-EB59CCCB5D84}"/>
              </a:ext>
            </a:extLst>
          </p:cNvPr>
          <p:cNvCxnSpPr/>
          <p:nvPr/>
        </p:nvCxnSpPr>
        <p:spPr>
          <a:xfrm flipH="1">
            <a:off x="6079786" y="184825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A5C6E5-8FBA-4642-9D4C-FB685FF96CB0}"/>
              </a:ext>
            </a:extLst>
          </p:cNvPr>
          <p:cNvCxnSpPr/>
          <p:nvPr/>
        </p:nvCxnSpPr>
        <p:spPr>
          <a:xfrm flipH="1">
            <a:off x="6079786" y="2996044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22D4E7-DF29-47EB-85B9-A51CFC182DA8}"/>
              </a:ext>
            </a:extLst>
          </p:cNvPr>
          <p:cNvCxnSpPr/>
          <p:nvPr/>
        </p:nvCxnSpPr>
        <p:spPr>
          <a:xfrm flipH="1">
            <a:off x="6079786" y="397882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665343-C2B5-48E6-80AB-46A38C9F1339}"/>
              </a:ext>
            </a:extLst>
          </p:cNvPr>
          <p:cNvCxnSpPr/>
          <p:nvPr/>
        </p:nvCxnSpPr>
        <p:spPr>
          <a:xfrm flipH="1">
            <a:off x="6079786" y="487541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2C3C5C-E58C-46FC-977D-668C7741ED57}"/>
              </a:ext>
            </a:extLst>
          </p:cNvPr>
          <p:cNvCxnSpPr/>
          <p:nvPr/>
        </p:nvCxnSpPr>
        <p:spPr>
          <a:xfrm flipH="1">
            <a:off x="6079786" y="5863648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6B5394-425E-49B5-BC50-0D95BE836048}"/>
              </a:ext>
            </a:extLst>
          </p:cNvPr>
          <p:cNvSpPr txBox="1"/>
          <p:nvPr/>
        </p:nvSpPr>
        <p:spPr>
          <a:xfrm>
            <a:off x="7587573" y="936072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prior convictions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106D6-E89E-4537-A085-1DEA15AF35D6}"/>
              </a:ext>
            </a:extLst>
          </p:cNvPr>
          <p:cNvSpPr txBox="1"/>
          <p:nvPr/>
        </p:nvSpPr>
        <p:spPr>
          <a:xfrm>
            <a:off x="7587573" y="1694367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Questions about license or permit denials or revocations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16B17-9A86-437E-BF04-803635C581B7}"/>
              </a:ext>
            </a:extLst>
          </p:cNvPr>
          <p:cNvSpPr txBox="1"/>
          <p:nvPr/>
        </p:nvSpPr>
        <p:spPr>
          <a:xfrm>
            <a:off x="7587573" y="2813510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public debarment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3327E-ACC4-4697-9206-37ACE60A5145}"/>
              </a:ext>
            </a:extLst>
          </p:cNvPr>
          <p:cNvSpPr txBox="1"/>
          <p:nvPr/>
        </p:nvSpPr>
        <p:spPr>
          <a:xfrm>
            <a:off x="7587573" y="3717210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breaking the terms of an agreement with a public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AA45E-6D2F-43EA-978F-4817F6062ABB}"/>
              </a:ext>
            </a:extLst>
          </p:cNvPr>
          <p:cNvSpPr txBox="1"/>
          <p:nvPr/>
        </p:nvSpPr>
        <p:spPr>
          <a:xfrm>
            <a:off x="7587573" y="4721527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any injunction orders in favor of a government agency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0A3F1-EF19-4890-83AD-04D56B329BE1}"/>
              </a:ext>
            </a:extLst>
          </p:cNvPr>
          <p:cNvSpPr txBox="1"/>
          <p:nvPr/>
        </p:nvSpPr>
        <p:spPr>
          <a:xfrm>
            <a:off x="7587573" y="5602038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 about ongoing criminal or civil proceedings</a:t>
            </a:r>
          </a:p>
        </p:txBody>
      </p:sp>
    </p:spTree>
    <p:extLst>
      <p:ext uri="{BB962C8B-B14F-4D97-AF65-F5344CB8AC3E}">
        <p14:creationId xmlns:p14="http://schemas.microsoft.com/office/powerpoint/2010/main" val="16775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Certifications (1/2)</a:t>
            </a:r>
            <a:endParaRPr lang="en-US" dirty="0"/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7806439-0D88-41C2-88BF-A46062B6F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0" y="780309"/>
            <a:ext cx="6422354" cy="56563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592D45-0F1F-432E-934A-AE24C3CC8374}"/>
              </a:ext>
            </a:extLst>
          </p:cNvPr>
          <p:cNvCxnSpPr/>
          <p:nvPr/>
        </p:nvCxnSpPr>
        <p:spPr>
          <a:xfrm flipH="1">
            <a:off x="6780178" y="137160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6BD136-DA72-4372-96DC-EB59CCCB5D84}"/>
              </a:ext>
            </a:extLst>
          </p:cNvPr>
          <p:cNvCxnSpPr/>
          <p:nvPr/>
        </p:nvCxnSpPr>
        <p:spPr>
          <a:xfrm flipH="1">
            <a:off x="6780178" y="1955260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A5C6E5-8FBA-4642-9D4C-FB685FF96CB0}"/>
              </a:ext>
            </a:extLst>
          </p:cNvPr>
          <p:cNvCxnSpPr/>
          <p:nvPr/>
        </p:nvCxnSpPr>
        <p:spPr>
          <a:xfrm flipH="1">
            <a:off x="6780178" y="2626467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22D4E7-DF29-47EB-85B9-A51CFC182DA8}"/>
              </a:ext>
            </a:extLst>
          </p:cNvPr>
          <p:cNvCxnSpPr/>
          <p:nvPr/>
        </p:nvCxnSpPr>
        <p:spPr>
          <a:xfrm flipH="1">
            <a:off x="6780178" y="3521411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665343-C2B5-48E6-80AB-46A38C9F1339}"/>
              </a:ext>
            </a:extLst>
          </p:cNvPr>
          <p:cNvCxnSpPr/>
          <p:nvPr/>
        </p:nvCxnSpPr>
        <p:spPr>
          <a:xfrm flipH="1">
            <a:off x="6780178" y="429962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2C3C5C-E58C-46FC-977D-668C7741ED57}"/>
              </a:ext>
            </a:extLst>
          </p:cNvPr>
          <p:cNvCxnSpPr/>
          <p:nvPr/>
        </p:nvCxnSpPr>
        <p:spPr>
          <a:xfrm flipH="1">
            <a:off x="6780178" y="488328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14847-499B-45B8-9B8C-9028C7FB0C4F}"/>
              </a:ext>
            </a:extLst>
          </p:cNvPr>
          <p:cNvCxnSpPr/>
          <p:nvPr/>
        </p:nvCxnSpPr>
        <p:spPr>
          <a:xfrm flipH="1">
            <a:off x="6780178" y="5466945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6C82C3-74E4-44D0-9493-7BABAD1E3E64}"/>
              </a:ext>
            </a:extLst>
          </p:cNvPr>
          <p:cNvCxnSpPr/>
          <p:nvPr/>
        </p:nvCxnSpPr>
        <p:spPr>
          <a:xfrm flipH="1">
            <a:off x="6780178" y="6128426"/>
            <a:ext cx="13716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6B5394-425E-49B5-BC50-0D95BE836048}"/>
              </a:ext>
            </a:extLst>
          </p:cNvPr>
          <p:cNvSpPr txBox="1"/>
          <p:nvPr/>
        </p:nvSpPr>
        <p:spPr>
          <a:xfrm>
            <a:off x="8287965" y="1217711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False statements can be prosecuted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106D6-E89E-4537-A085-1DEA15AF35D6}"/>
              </a:ext>
            </a:extLst>
          </p:cNvPr>
          <p:cNvSpPr txBox="1"/>
          <p:nvPr/>
        </p:nvSpPr>
        <p:spPr>
          <a:xfrm>
            <a:off x="8287965" y="1801371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Dept. of Law can verify my answers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16B17-9A86-437E-BF04-803635C581B7}"/>
              </a:ext>
            </a:extLst>
          </p:cNvPr>
          <p:cNvSpPr txBox="1"/>
          <p:nvPr/>
        </p:nvSpPr>
        <p:spPr>
          <a:xfrm>
            <a:off x="8287965" y="2252496"/>
            <a:ext cx="347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Best effort not to lay off employees and rehire those that have already been let 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3327E-ACC4-4697-9206-37ACE60A5145}"/>
              </a:ext>
            </a:extLst>
          </p:cNvPr>
          <p:cNvSpPr txBox="1"/>
          <p:nvPr/>
        </p:nvSpPr>
        <p:spPr>
          <a:xfrm>
            <a:off x="8287965" y="3259801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have been negative impacted by COVID-19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AA45E-6D2F-43EA-978F-4817F6062ABB}"/>
              </a:ext>
            </a:extLst>
          </p:cNvPr>
          <p:cNvSpPr txBox="1"/>
          <p:nvPr/>
        </p:nvSpPr>
        <p:spPr>
          <a:xfrm>
            <a:off x="8287965" y="4145737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This grant is needed by my business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0A3F1-EF19-4890-83AD-04D56B329BE1}"/>
              </a:ext>
            </a:extLst>
          </p:cNvPr>
          <p:cNvSpPr txBox="1"/>
          <p:nvPr/>
        </p:nvSpPr>
        <p:spPr>
          <a:xfrm>
            <a:off x="8287965" y="4621676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NJEDA can share information with specific parties to execute this grant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07F9F7-B323-46F9-8A3A-21551CF96537}"/>
              </a:ext>
            </a:extLst>
          </p:cNvPr>
          <p:cNvSpPr txBox="1"/>
          <p:nvPr/>
        </p:nvSpPr>
        <p:spPr>
          <a:xfrm>
            <a:off x="8287965" y="5205335"/>
            <a:ext cx="347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am in good standing with the Departments of Labor and Taxation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74DC7A-844B-4A81-A7B5-EEB7132CA31B}"/>
              </a:ext>
            </a:extLst>
          </p:cNvPr>
          <p:cNvSpPr txBox="1"/>
          <p:nvPr/>
        </p:nvSpPr>
        <p:spPr>
          <a:xfrm>
            <a:off x="8287965" y="5974537"/>
            <a:ext cx="34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 am signing this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318571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C806-6027-4E59-91FD-54EEEFD6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60" y="284781"/>
            <a:ext cx="11491891" cy="307777"/>
          </a:xfrm>
        </p:spPr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Certifications (2/2)</a:t>
            </a:r>
            <a:endParaRPr lang="en-US" dirty="0"/>
          </a:p>
        </p:txBody>
      </p:sp>
      <p:pic>
        <p:nvPicPr>
          <p:cNvPr id="16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422390-68EC-47FA-94A4-3CCF8D1A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8" y="892332"/>
            <a:ext cx="9846215" cy="53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3CB566-DF42-4A2C-9A50-71253C18DFFE}"/>
              </a:ext>
            </a:extLst>
          </p:cNvPr>
          <p:cNvSpPr/>
          <p:nvPr/>
        </p:nvSpPr>
        <p:spPr>
          <a:xfrm>
            <a:off x="1521061" y="927298"/>
            <a:ext cx="8906990" cy="51038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30076-415F-488A-B99F-22D5E555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Confirmation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7A639-BD02-48DE-9A46-CCDFC716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90" y="1109814"/>
            <a:ext cx="8170732" cy="45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DD9B-F4E2-4CB1-B2EA-5153D2CF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Award Size Estimate Calculator Screen Shot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98C408-9E91-4A36-8A7E-BE873FC1F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31346"/>
              </p:ext>
            </p:extLst>
          </p:nvPr>
        </p:nvGraphicFramePr>
        <p:xfrm>
          <a:off x="434331" y="5872814"/>
          <a:ext cx="5665843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843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515829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 at: 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https://cv.business.nj.gov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243CC8A-238C-4371-A089-FC8755764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43" y="3817929"/>
            <a:ext cx="4290745" cy="2618765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2B3FAE-6517-416E-ACB1-127DCB9C6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04" y="867032"/>
            <a:ext cx="4256085" cy="2764938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51D383-FA5A-4F9D-81A8-12D60A80B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6" y="1149409"/>
            <a:ext cx="6259076" cy="461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925552" y="1395790"/>
            <a:ext cx="7170234" cy="4106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31156" y="3783997"/>
            <a:ext cx="10737892" cy="25456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$5M or less annual revenue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1 year in existence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registered to do business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 Global Debt service ratio of 1.0 based on the year prior to the declaration of emergency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Credit Score of 600 for at least one guarantor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show negative impact of emergency (e.g., closure, reduced hours, 20% revenue drop,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20%, etc.)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conditions may apply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B44C41-0A7D-1F43-A6D3-3C42CE03485D}"/>
              </a:ext>
            </a:extLst>
          </p:cNvPr>
          <p:cNvGrpSpPr/>
          <p:nvPr/>
        </p:nvGrpSpPr>
        <p:grpSpPr>
          <a:xfrm>
            <a:off x="163041" y="162803"/>
            <a:ext cx="9025563" cy="954107"/>
            <a:chOff x="68563" y="2293601"/>
            <a:chExt cx="9025563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2569A-7F31-AE4C-A4BD-0E2B5D38CE06}"/>
                </a:ext>
              </a:extLst>
            </p:cNvPr>
            <p:cNvSpPr/>
            <p:nvPr/>
          </p:nvSpPr>
          <p:spPr>
            <a:xfrm>
              <a:off x="864526" y="2293601"/>
              <a:ext cx="822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LOAN PROGRAM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A0AD31-6185-DA4B-9FDE-0D7E1C8A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3" y="2316664"/>
              <a:ext cx="851772" cy="851772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2E79FC-B62A-0544-B1C2-DC258556E74B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800A325-A289-F74F-B912-86D85A895EAA}"/>
              </a:ext>
            </a:extLst>
          </p:cNvPr>
          <p:cNvSpPr/>
          <p:nvPr/>
        </p:nvSpPr>
        <p:spPr>
          <a:xfrm>
            <a:off x="380066" y="3223513"/>
            <a:ext cx="228185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034B4E1-BD32-0E4B-9E3F-46F1043B09C2}"/>
              </a:ext>
            </a:extLst>
          </p:cNvPr>
          <p:cNvSpPr/>
          <p:nvPr/>
        </p:nvSpPr>
        <p:spPr>
          <a:xfrm>
            <a:off x="1058694" y="1588114"/>
            <a:ext cx="6568740" cy="168682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Up to $100K working capital loans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 to 10 years for businesses with $5 million or less in revenue; 0% for years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1-5; 1-3% for years 6-10.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B0BBB80-49DB-3D41-9B03-794E81305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52173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7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2465863" y="3072987"/>
            <a:ext cx="7213395" cy="74709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92487" y="3752108"/>
            <a:ext cx="11056625" cy="26755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Federally-certified, NJ-based CDFI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the operational and financial capacity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the guarantee effectively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significant experience working with underserved business segments and in communities underserved by other banks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CDFI Loans that are guaranteed must: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to an impacted business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focused on working capital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exceed $75,000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an interest rate of 3.75% or less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exceed a term of five years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flexible loan structures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3B3936-D09C-DD43-824D-6CB1E27000CC}"/>
              </a:ext>
            </a:extLst>
          </p:cNvPr>
          <p:cNvGrpSpPr/>
          <p:nvPr/>
        </p:nvGrpSpPr>
        <p:grpSpPr>
          <a:xfrm>
            <a:off x="160414" y="182073"/>
            <a:ext cx="9886836" cy="954107"/>
            <a:chOff x="185337" y="3209529"/>
            <a:chExt cx="9886836" cy="9541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1BCD91-263E-C643-8D34-F5814D1EA6D2}"/>
                </a:ext>
              </a:extLst>
            </p:cNvPr>
            <p:cNvSpPr/>
            <p:nvPr/>
          </p:nvSpPr>
          <p:spPr>
            <a:xfrm>
              <a:off x="950475" y="3209529"/>
              <a:ext cx="91216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PROGRAMS TO MOBILIZE CAPITAL TO MICRO-, SMALL, &amp; MEDIUM-SIZED BUSINESSES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70B286-5E84-8742-8B2E-40440984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3273193"/>
              <a:ext cx="774338" cy="77433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E61CF1-FB54-C04B-BD2C-BCB06023E4C1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E69E2-2D95-8448-BA76-6E5A8FF17DB7}"/>
              </a:ext>
            </a:extLst>
          </p:cNvPr>
          <p:cNvSpPr/>
          <p:nvPr/>
        </p:nvSpPr>
        <p:spPr>
          <a:xfrm>
            <a:off x="380066" y="3245816"/>
            <a:ext cx="138098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C3312DE-DE4E-0949-BC71-0E967C1BEC3A}"/>
              </a:ext>
            </a:extLst>
          </p:cNvPr>
          <p:cNvSpPr/>
          <p:nvPr/>
        </p:nvSpPr>
        <p:spPr>
          <a:xfrm>
            <a:off x="1058694" y="1588114"/>
            <a:ext cx="6568740" cy="168682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CDFI First Loss Reserve Fund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$10M capital reserve fund for first-loss position, up to 50%, on CDFI loans that provide low/no-interest loans to micro and small businesses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4155D33-2F44-C148-BC43-EACEC9F67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4629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20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1559220" y="2969989"/>
            <a:ext cx="7372907" cy="7550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75571" y="4051830"/>
            <a:ext cx="10197971" cy="24127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work through a Premier Lender bank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Premier CDFI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$5M or less in revenue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NJ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1 year in existence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industries eligible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show negative impact of emergency (e.g., closure, reduced hours, 20% revenue drop, supply chain disruption, etc.)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Non-profits are eligible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70B286-5E84-8742-8B2E-404409846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45737"/>
            <a:ext cx="774338" cy="7743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DBED9D-E73B-DD40-8E7A-A9FDAC4B2534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034A5-9A5A-AF4A-AAA6-6FC51DEEAEF6}"/>
              </a:ext>
            </a:extLst>
          </p:cNvPr>
          <p:cNvSpPr/>
          <p:nvPr/>
        </p:nvSpPr>
        <p:spPr>
          <a:xfrm>
            <a:off x="925552" y="182073"/>
            <a:ext cx="9121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597B"/>
                </a:solidFill>
                <a:latin typeface="Segoe Pro" panose="020B0502040504020203" pitchFamily="34" charset="0"/>
              </a:rPr>
              <a:t>PROGRAMS TO MOBILIZE CAPITAL TO MICRO-, SMALL, &amp; MEDIUM-SIZED BUSINESSES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543AE-444E-1947-B1CE-1621FA145DD2}"/>
              </a:ext>
            </a:extLst>
          </p:cNvPr>
          <p:cNvSpPr/>
          <p:nvPr/>
        </p:nvSpPr>
        <p:spPr>
          <a:xfrm>
            <a:off x="380066" y="3446536"/>
            <a:ext cx="213961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53B6C1B-2452-444E-A3EB-7D9588BB0EB0}"/>
              </a:ext>
            </a:extLst>
          </p:cNvPr>
          <p:cNvSpPr/>
          <p:nvPr/>
        </p:nvSpPr>
        <p:spPr>
          <a:xfrm>
            <a:off x="1058694" y="1543509"/>
            <a:ext cx="6568740" cy="1858421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Emergency Assistance Guarantee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$100,000 Maximum guarantee, 50% guarantee of working capital loans, take first loss position; no fees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3CC25DC-CD54-3440-813D-C173F0E01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91531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$10M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5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5341433" y="3699682"/>
            <a:ext cx="6724187" cy="157954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75571" y="4060429"/>
            <a:ext cx="10526138" cy="22844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NJ-based start-up company (registered to do business, C-suite in the State)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$5M in revenue; under 25 people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have already provided funding in the form of a convertible note, safe or equity interest.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 does not need to be NJ-based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with the Governor’s Economic Plan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Clearance; Department of Labor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50% of employees in NJ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70B286-5E84-8742-8B2E-404409846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45737"/>
            <a:ext cx="774338" cy="7743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34DA63-187F-E647-B5D7-4348B524D16C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36E77-988F-C545-95F4-9B97FA7B3C3D}"/>
              </a:ext>
            </a:extLst>
          </p:cNvPr>
          <p:cNvSpPr/>
          <p:nvPr/>
        </p:nvSpPr>
        <p:spPr>
          <a:xfrm>
            <a:off x="925552" y="182073"/>
            <a:ext cx="9121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597B"/>
                </a:solidFill>
                <a:latin typeface="Segoe Pro" panose="020B0502040504020203" pitchFamily="34" charset="0"/>
              </a:rPr>
              <a:t>PROGRAMS TO MOBILIZE CAPITAL TO MICRO-, SMALL, &amp; MEDIUM-SIZED BUSINESSES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95528-9D26-8A47-A051-CC6A0A47259B}"/>
              </a:ext>
            </a:extLst>
          </p:cNvPr>
          <p:cNvSpPr/>
          <p:nvPr/>
        </p:nvSpPr>
        <p:spPr>
          <a:xfrm>
            <a:off x="380066" y="3341647"/>
            <a:ext cx="138098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CA9DADD-E912-9B4E-9614-0ED1FE75D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20242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$5M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sp>
        <p:nvSpPr>
          <p:cNvPr id="20" name="Freeform 19">
            <a:extLst>
              <a:ext uri="{FF2B5EF4-FFF2-40B4-BE49-F238E27FC236}">
                <a16:creationId xmlns:a16="http://schemas.microsoft.com/office/drawing/2014/main" id="{856C16C0-34F5-824D-9871-16357DDF2C44}"/>
              </a:ext>
            </a:extLst>
          </p:cNvPr>
          <p:cNvSpPr/>
          <p:nvPr/>
        </p:nvSpPr>
        <p:spPr>
          <a:xfrm>
            <a:off x="1058694" y="1588114"/>
            <a:ext cx="6568740" cy="1344654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NJ Entrepreneur Support Program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80% loan guarantees for working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capital loans to start-up entrepreneurs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59ED-AF15-4A38-8FC9-22F0D76A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30" y="276293"/>
            <a:ext cx="9223658" cy="1107996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We have developed our economic stability approach around three core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07BCB-C997-471E-A275-DEE81A3554A9}"/>
              </a:ext>
            </a:extLst>
          </p:cNvPr>
          <p:cNvSpPr txBox="1"/>
          <p:nvPr/>
        </p:nvSpPr>
        <p:spPr>
          <a:xfrm>
            <a:off x="465853" y="1792411"/>
            <a:ext cx="11231775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funding into the market as soon as possible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.Lucida Grande UI Regular"/>
              <a:buChar char="►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possible, adjust existing NJEDA programs to address crisis needs</a:t>
            </a:r>
          </a:p>
          <a:p>
            <a:pPr marL="800100" lvl="1" indent="-342900">
              <a:spcBef>
                <a:spcPts val="1000"/>
              </a:spcBef>
              <a:buClr>
                <a:schemeClr val="accent2"/>
              </a:buClr>
              <a:buFont typeface=".Lucida Grande UI Regular"/>
              <a:buChar char="►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Utilize multiple channels / partners to maximize marketing of programs and minimize processing capacity constraints </a:t>
            </a:r>
          </a:p>
          <a:p>
            <a:pPr marL="457200" indent="-457200">
              <a:spcBef>
                <a:spcPts val="24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private, federal, and philanthropic capital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possible to scale impact</a:t>
            </a:r>
            <a:endParaRPr lang="en-US" sz="2400" dirty="0">
              <a:solidFill>
                <a:srgbClr val="0059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24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suite of compatible offerings to help address varied marketplace needs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(e.g., grants, no-cost loans, low-cost loans, loans through intermediaries, technical assistance)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723368-1267-6A44-B24A-F405965DBDBA}"/>
              </a:ext>
            </a:extLst>
          </p:cNvPr>
          <p:cNvCxnSpPr/>
          <p:nvPr/>
        </p:nvCxnSpPr>
        <p:spPr>
          <a:xfrm>
            <a:off x="407030" y="3716651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C6FBD1-82FC-8A4D-9EB6-D50C3E74B1B9}"/>
              </a:ext>
            </a:extLst>
          </p:cNvPr>
          <p:cNvCxnSpPr/>
          <p:nvPr/>
        </p:nvCxnSpPr>
        <p:spPr>
          <a:xfrm>
            <a:off x="407030" y="169827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AC347F-1778-7048-B361-5FDBD82025C5}"/>
              </a:ext>
            </a:extLst>
          </p:cNvPr>
          <p:cNvCxnSpPr/>
          <p:nvPr/>
        </p:nvCxnSpPr>
        <p:spPr>
          <a:xfrm>
            <a:off x="407030" y="4452638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6913F-3C34-7446-BBBA-F6BC444C5B61}"/>
              </a:ext>
            </a:extLst>
          </p:cNvPr>
          <p:cNvCxnSpPr/>
          <p:nvPr/>
        </p:nvCxnSpPr>
        <p:spPr>
          <a:xfrm>
            <a:off x="407030" y="576847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90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366C8-01C0-0D42-8333-56776FFEBBEE}"/>
              </a:ext>
            </a:extLst>
          </p:cNvPr>
          <p:cNvSpPr/>
          <p:nvPr/>
        </p:nvSpPr>
        <p:spPr>
          <a:xfrm>
            <a:off x="2623424" y="2727844"/>
            <a:ext cx="6791093" cy="12922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685999" y="4821791"/>
            <a:ext cx="10286800" cy="1393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African American Chamber of Commerce </a:t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New Jersey (AACCNJ)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Jersey State Veterans Chamber of Commerce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b="1" u="sng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Rising Tide Capital</a:t>
            </a:r>
            <a:endParaRPr lang="en-US" sz="18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Statewide Hispanic Chamber of Commerce </a:t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New Jersey (SHCCNJ)</a:t>
            </a:r>
            <a:br>
              <a:rPr lang="en-US" sz="18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FAD86-B080-8F4B-9472-E69BC6F3D085}"/>
              </a:ext>
            </a:extLst>
          </p:cNvPr>
          <p:cNvGrpSpPr/>
          <p:nvPr/>
        </p:nvGrpSpPr>
        <p:grpSpPr>
          <a:xfrm>
            <a:off x="90634" y="133189"/>
            <a:ext cx="9477112" cy="1030644"/>
            <a:chOff x="12580" y="4774322"/>
            <a:chExt cx="9477112" cy="10306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9F8898-AD99-7848-BBBC-A365E907BD9E}"/>
                </a:ext>
              </a:extLst>
            </p:cNvPr>
            <p:cNvSpPr/>
            <p:nvPr/>
          </p:nvSpPr>
          <p:spPr>
            <a:xfrm>
              <a:off x="880951" y="4994517"/>
              <a:ext cx="86087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NJ TECHNICAL ASSISTANCE SUPPORT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27F48B-CB7B-2648-90B6-078A0CADF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0" y="4774322"/>
              <a:ext cx="1030644" cy="1030644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A35372-C6AB-7447-8BD8-714134662A5B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D5438E-FF65-AF44-AABB-71F554983993}"/>
              </a:ext>
            </a:extLst>
          </p:cNvPr>
          <p:cNvSpPr/>
          <p:nvPr/>
        </p:nvSpPr>
        <p:spPr>
          <a:xfrm>
            <a:off x="1058694" y="3277505"/>
            <a:ext cx="7318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assistance includes, but is not limited to, preparing financial information, packaging application documentation, and completing and submitting the on-line or paper-based application.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639C4B3-D281-FF47-8695-73E765D3E5DC}"/>
              </a:ext>
            </a:extLst>
          </p:cNvPr>
          <p:cNvSpPr/>
          <p:nvPr/>
        </p:nvSpPr>
        <p:spPr>
          <a:xfrm>
            <a:off x="1058694" y="1567794"/>
            <a:ext cx="6770922" cy="1344658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Support for organizations providing technical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assistance to COVID-19 Impacted Small Businesses  Applying  for SBA Funding Programs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3E87A30-78B7-8143-9808-F3310132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10366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96112" rtl="0" eaLnBrk="1" latinLnBrk="0" hangingPunct="1"/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$150K</a:t>
                      </a:r>
                    </a:p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35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1037699" y="4412876"/>
            <a:ext cx="9521444" cy="19525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 Moratoria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Maturity Extensions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 Waivers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9FA5B-B4F2-2E4D-974D-21A4561EC6B5}"/>
              </a:ext>
            </a:extLst>
          </p:cNvPr>
          <p:cNvGrpSpPr/>
          <p:nvPr/>
        </p:nvGrpSpPr>
        <p:grpSpPr>
          <a:xfrm>
            <a:off x="205322" y="201547"/>
            <a:ext cx="11322722" cy="774338"/>
            <a:chOff x="185337" y="5653545"/>
            <a:chExt cx="11322722" cy="7743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A2E082-CE38-554C-9493-DAA4F40A843D}"/>
                </a:ext>
              </a:extLst>
            </p:cNvPr>
            <p:cNvSpPr/>
            <p:nvPr/>
          </p:nvSpPr>
          <p:spPr>
            <a:xfrm>
              <a:off x="891246" y="5808093"/>
              <a:ext cx="10616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CREDIT FLEXIBILITY TO SUPPORT BUSINESSES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EB730E-C760-3A4A-9491-2891069F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5653545"/>
              <a:ext cx="774338" cy="77433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631696A-49B2-3E47-A05B-D8876C062CBA}"/>
              </a:ext>
            </a:extLst>
          </p:cNvPr>
          <p:cNvSpPr/>
          <p:nvPr/>
        </p:nvSpPr>
        <p:spPr>
          <a:xfrm>
            <a:off x="2260528" y="3735793"/>
            <a:ext cx="10073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0D1C-32AE-854E-BAD8-4B3E0D1670BC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68F05-F2E0-8B45-A60E-6D727CB65D97}"/>
              </a:ext>
            </a:extLst>
          </p:cNvPr>
          <p:cNvSpPr/>
          <p:nvPr/>
        </p:nvSpPr>
        <p:spPr>
          <a:xfrm>
            <a:off x="979659" y="3227961"/>
            <a:ext cx="7199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 delegations to provide quick cash flow relief and to facilitate business access to funding for working capital to continue operations and employment in New Jersey through: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E7583F9-AA21-A44A-87AE-EE10732E9B13}"/>
              </a:ext>
            </a:extLst>
          </p:cNvPr>
          <p:cNvSpPr/>
          <p:nvPr/>
        </p:nvSpPr>
        <p:spPr>
          <a:xfrm>
            <a:off x="979659" y="1526165"/>
            <a:ext cx="8425597" cy="1532509"/>
          </a:xfrm>
          <a:custGeom>
            <a:avLst/>
            <a:gdLst>
              <a:gd name="connsiteX0" fmla="*/ 0 w 5906976"/>
              <a:gd name="connsiteY0" fmla="*/ 0 h 1389416"/>
              <a:gd name="connsiteX1" fmla="*/ 5559622 w 5906976"/>
              <a:gd name="connsiteY1" fmla="*/ 0 h 1389416"/>
              <a:gd name="connsiteX2" fmla="*/ 5906976 w 5906976"/>
              <a:gd name="connsiteY2" fmla="*/ 694708 h 1389416"/>
              <a:gd name="connsiteX3" fmla="*/ 5559622 w 5906976"/>
              <a:gd name="connsiteY3" fmla="*/ 1389416 h 1389416"/>
              <a:gd name="connsiteX4" fmla="*/ 0 w 5906976"/>
              <a:gd name="connsiteY4" fmla="*/ 1389416 h 1389416"/>
              <a:gd name="connsiteX5" fmla="*/ 0 w 5906976"/>
              <a:gd name="connsiteY5" fmla="*/ 0 h 138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6976" h="1389416">
                <a:moveTo>
                  <a:pt x="0" y="0"/>
                </a:moveTo>
                <a:lnTo>
                  <a:pt x="5559622" y="0"/>
                </a:lnTo>
                <a:lnTo>
                  <a:pt x="5906976" y="694708"/>
                </a:lnTo>
                <a:lnTo>
                  <a:pt x="5559622" y="1389416"/>
                </a:lnTo>
                <a:lnTo>
                  <a:pt x="0" y="13894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385" tIns="48260" rIns="1007217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Ability to provide flexible terms to portfolio </a:t>
            </a:r>
            <a:b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customers impacted by COVID 19</a:t>
            </a:r>
          </a:p>
        </p:txBody>
      </p:sp>
    </p:spTree>
    <p:extLst>
      <p:ext uri="{BB962C8B-B14F-4D97-AF65-F5344CB8AC3E}">
        <p14:creationId xmlns:p14="http://schemas.microsoft.com/office/powerpoint/2010/main" val="220567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8FAB-02E5-1145-95A0-307089C6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61" y="195571"/>
            <a:ext cx="11211490" cy="553998"/>
          </a:xfrm>
        </p:spPr>
        <p:txBody>
          <a:bodyPr/>
          <a:lstStyle/>
          <a:p>
            <a:r>
              <a:rPr lang="en-US" sz="3600" dirty="0">
                <a:solidFill>
                  <a:srgbClr val="83BD40"/>
                </a:solidFill>
                <a:latin typeface="Segoe Pro" panose="020B0502040504020203" pitchFamily="34" charset="0"/>
              </a:rPr>
              <a:t>Businesses Served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72F09E-DAA6-D542-8D36-C4676B73F4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9161" y="1043042"/>
          <a:ext cx="11070789" cy="47044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90263">
                  <a:extLst>
                    <a:ext uri="{9D8B030D-6E8A-4147-A177-3AD203B41FA5}">
                      <a16:colId xmlns:a16="http://schemas.microsoft.com/office/drawing/2014/main" val="3507659146"/>
                    </a:ext>
                  </a:extLst>
                </a:gridCol>
                <a:gridCol w="3690263">
                  <a:extLst>
                    <a:ext uri="{9D8B030D-6E8A-4147-A177-3AD203B41FA5}">
                      <a16:colId xmlns:a16="http://schemas.microsoft.com/office/drawing/2014/main" val="360186695"/>
                    </a:ext>
                  </a:extLst>
                </a:gridCol>
                <a:gridCol w="3690263">
                  <a:extLst>
                    <a:ext uri="{9D8B030D-6E8A-4147-A177-3AD203B41FA5}">
                      <a16:colId xmlns:a16="http://schemas.microsoft.com/office/drawing/2014/main" val="1126409827"/>
                    </a:ext>
                  </a:extLst>
                </a:gridCol>
              </a:tblGrid>
              <a:tr h="863941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Micro- Businesses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Small Businesses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None/>
                        <a:tabLst/>
                        <a:defRPr/>
                      </a:pPr>
                      <a:r>
                        <a:rPr lang="en-US" sz="2400" dirty="0"/>
                        <a:t>Programs for Medium Businesses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038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GRANT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LOAN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9374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CDFI FIRST LOSS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RESERVE FUND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6563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ASSISTANCE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GUARANTEE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ENTREPRENEUR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BUSINESS EMERGENCY ASSISTANCE LOAN PROGRAM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65401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ENTREPRENEUR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PROGRAM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TECHNICAL ASSISTANCE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871446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 TECHNICAL ASSISTANCE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0737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marR="0" lvl="0" indent="-285750" algn="l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.Lucida Grande UI Regular"/>
                        <a:buChar char="►"/>
                        <a:tabLst/>
                        <a:defRPr/>
                      </a:pP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FLEXIBILITY TO </a:t>
                      </a:r>
                      <a:b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BUSINESSES</a:t>
                      </a:r>
                      <a:endParaRPr lang="en-US" sz="1600" b="0" i="0" dirty="0">
                        <a:solidFill>
                          <a:srgbClr val="05597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.Lucida Grande UI Regular"/>
                        <a:buChar char="►"/>
                      </a:pPr>
                      <a:endParaRPr lang="en-US" sz="16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427393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50EB5C-F1FA-6946-B496-47E604FD14FE}"/>
              </a:ext>
            </a:extLst>
          </p:cNvPr>
          <p:cNvSpPr/>
          <p:nvPr/>
        </p:nvSpPr>
        <p:spPr>
          <a:xfrm>
            <a:off x="-14215" y="5907328"/>
            <a:ext cx="11963328" cy="81414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14C05-A1D4-3547-955F-6AA070D77B23}"/>
              </a:ext>
            </a:extLst>
          </p:cNvPr>
          <p:cNvSpPr txBox="1"/>
          <p:nvPr/>
        </p:nvSpPr>
        <p:spPr>
          <a:xfrm>
            <a:off x="439161" y="6006624"/>
            <a:ext cx="6871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 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see what support programs are available to help stabilize your operations and get back on a pathway to growth.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14A13-D20F-ED4E-AD2F-61DEC16723AA}"/>
              </a:ext>
            </a:extLst>
          </p:cNvPr>
          <p:cNvSpPr/>
          <p:nvPr/>
        </p:nvSpPr>
        <p:spPr>
          <a:xfrm>
            <a:off x="7843828" y="6172389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o" panose="020B0502040504020203" pitchFamily="34" charset="0"/>
                <a:cs typeface="Calibri Light" panose="020F0302020204030204" pitchFamily="34" charset="0"/>
              </a:rPr>
              <a:t> 1-800-JERSEY7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01923-E84E-5E40-8839-09F042A67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46" y="5974132"/>
            <a:ext cx="1221221" cy="8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0E8C7-1F11-E84F-992E-79AFD468A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26" y="3989439"/>
            <a:ext cx="2743200" cy="1827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4DDDD-86BC-CE45-8552-41A6548F8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00" y="3988829"/>
            <a:ext cx="2743200" cy="19498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2FD8AC-B778-E04E-92E7-FC6E3C831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" y="4001797"/>
            <a:ext cx="2743200" cy="18556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EB0516-475F-1943-A1E1-15931CED056B}"/>
              </a:ext>
            </a:extLst>
          </p:cNvPr>
          <p:cNvSpPr/>
          <p:nvPr/>
        </p:nvSpPr>
        <p:spPr>
          <a:xfrm>
            <a:off x="-12525" y="5817323"/>
            <a:ext cx="11968084" cy="616159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2E082-CE38-554C-9493-DAA4F40A843D}"/>
              </a:ext>
            </a:extLst>
          </p:cNvPr>
          <p:cNvSpPr/>
          <p:nvPr/>
        </p:nvSpPr>
        <p:spPr>
          <a:xfrm>
            <a:off x="3248196" y="1004291"/>
            <a:ext cx="2539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ASSISTANCE ELIGIBILITY WIZARD          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17E05-87E3-B847-BADD-735874BEDB29}"/>
              </a:ext>
            </a:extLst>
          </p:cNvPr>
          <p:cNvSpPr/>
          <p:nvPr/>
        </p:nvSpPr>
        <p:spPr>
          <a:xfrm>
            <a:off x="3248196" y="2526588"/>
            <a:ext cx="2539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what support programs are available to you to help stabilize your operations and get back on a pathway to growth.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35130C64-A891-2B45-846A-8D50EA38C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144" y="106597"/>
            <a:ext cx="774338" cy="7743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55453C-D742-ED47-88CA-35FBA468F6C9}"/>
              </a:ext>
            </a:extLst>
          </p:cNvPr>
          <p:cNvSpPr/>
          <p:nvPr/>
        </p:nvSpPr>
        <p:spPr>
          <a:xfrm>
            <a:off x="3469257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036CD-7CED-3244-9896-C6FF025B6787}"/>
              </a:ext>
            </a:extLst>
          </p:cNvPr>
          <p:cNvSpPr/>
          <p:nvPr/>
        </p:nvSpPr>
        <p:spPr>
          <a:xfrm>
            <a:off x="487279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872BE-3C0A-804D-AB38-75A824740D84}"/>
              </a:ext>
            </a:extLst>
          </p:cNvPr>
          <p:cNvSpPr/>
          <p:nvPr/>
        </p:nvSpPr>
        <p:spPr>
          <a:xfrm>
            <a:off x="9416410" y="5927610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JOBS.COVID19.NJ.GOV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029D3-2EF0-BF4F-9A9D-C35663965FED}"/>
              </a:ext>
            </a:extLst>
          </p:cNvPr>
          <p:cNvSpPr/>
          <p:nvPr/>
        </p:nvSpPr>
        <p:spPr>
          <a:xfrm>
            <a:off x="9223383" y="1004291"/>
            <a:ext cx="2318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 COVID-19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AND HIRING PORTAL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80C891-118D-7644-A4C3-E7B0F6804FC6}"/>
              </a:ext>
            </a:extLst>
          </p:cNvPr>
          <p:cNvSpPr/>
          <p:nvPr/>
        </p:nvSpPr>
        <p:spPr>
          <a:xfrm>
            <a:off x="9223382" y="2568357"/>
            <a:ext cx="25502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across New Jersey need thousands of workers for immediate hire. Learn more about who is hiring in your community.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4DE516D-647D-204A-A1E9-D8338724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09" y="204427"/>
            <a:ext cx="10704807" cy="553998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Additional Resources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34821-2B77-D141-B200-CC8B83B1186C}"/>
              </a:ext>
            </a:extLst>
          </p:cNvPr>
          <p:cNvCxnSpPr>
            <a:cxnSpLocks/>
          </p:cNvCxnSpPr>
          <p:nvPr/>
        </p:nvCxnSpPr>
        <p:spPr>
          <a:xfrm>
            <a:off x="3342450" y="2531869"/>
            <a:ext cx="216900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6F00C61-2D37-2143-93A4-C8AC1B923851}"/>
              </a:ext>
            </a:extLst>
          </p:cNvPr>
          <p:cNvSpPr/>
          <p:nvPr/>
        </p:nvSpPr>
        <p:spPr>
          <a:xfrm>
            <a:off x="316856" y="2922459"/>
            <a:ext cx="229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information on COVID-19 and its impact on businesses.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04073-C9BA-C24D-8CBF-673237E6BD46}"/>
              </a:ext>
            </a:extLst>
          </p:cNvPr>
          <p:cNvSpPr/>
          <p:nvPr/>
        </p:nvSpPr>
        <p:spPr>
          <a:xfrm>
            <a:off x="316856" y="1004291"/>
            <a:ext cx="2318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 COVID-19 BUSINESS INFORMATION HUB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ECC4B8-7439-0444-B167-F2BF386C7DF3}"/>
              </a:ext>
            </a:extLst>
          </p:cNvPr>
          <p:cNvCxnSpPr>
            <a:cxnSpLocks/>
          </p:cNvCxnSpPr>
          <p:nvPr/>
        </p:nvCxnSpPr>
        <p:spPr>
          <a:xfrm>
            <a:off x="395209" y="2911308"/>
            <a:ext cx="221165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2AED41-5F2B-FB49-AA30-E5451772DE07}"/>
              </a:ext>
            </a:extLst>
          </p:cNvPr>
          <p:cNvCxnSpPr>
            <a:cxnSpLocks/>
          </p:cNvCxnSpPr>
          <p:nvPr/>
        </p:nvCxnSpPr>
        <p:spPr>
          <a:xfrm>
            <a:off x="9306097" y="2556921"/>
            <a:ext cx="22358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5531DAA-1A46-4B79-8441-04E5D4BAA60C}"/>
              </a:ext>
            </a:extLst>
          </p:cNvPr>
          <p:cNvSpPr/>
          <p:nvPr/>
        </p:nvSpPr>
        <p:spPr>
          <a:xfrm>
            <a:off x="6640107" y="5927610"/>
            <a:ext cx="219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CV.BUSINESS.NJ.GOV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8A584E-9871-448E-B060-9F3454065A68}"/>
              </a:ext>
            </a:extLst>
          </p:cNvPr>
          <p:cNvSpPr/>
          <p:nvPr/>
        </p:nvSpPr>
        <p:spPr>
          <a:xfrm>
            <a:off x="6369476" y="2237965"/>
            <a:ext cx="2290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an early estimate of your potential grant award size based on information you submitted on your Q4 2019 NJ WR-30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72FE1C-7801-4334-81EC-D098C1552644}"/>
              </a:ext>
            </a:extLst>
          </p:cNvPr>
          <p:cNvSpPr/>
          <p:nvPr/>
        </p:nvSpPr>
        <p:spPr>
          <a:xfrm>
            <a:off x="6369476" y="1004291"/>
            <a:ext cx="231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AWARD SIZE ESTIMATE CALCULATOR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CEFFC2-BEFE-4BDC-9DC1-CC645964F164}"/>
              </a:ext>
            </a:extLst>
          </p:cNvPr>
          <p:cNvCxnSpPr>
            <a:cxnSpLocks/>
          </p:cNvCxnSpPr>
          <p:nvPr/>
        </p:nvCxnSpPr>
        <p:spPr>
          <a:xfrm>
            <a:off x="6447829" y="2226814"/>
            <a:ext cx="20322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16B3958-3483-46E0-8829-38526AC04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1813" y="3928070"/>
            <a:ext cx="2743200" cy="18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DB9E-D9A3-7542-A00C-41B73DCB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2" y="267749"/>
            <a:ext cx="11491891" cy="553998"/>
          </a:xfrm>
        </p:spPr>
        <p:txBody>
          <a:bodyPr/>
          <a:lstStyle/>
          <a:p>
            <a:r>
              <a:rPr lang="en-US" sz="3600" dirty="0">
                <a:solidFill>
                  <a:srgbClr val="83BD40"/>
                </a:solidFill>
                <a:latin typeface="Segoe Pro" panose="020B0502040504020203" pitchFamily="34" charset="0"/>
              </a:rPr>
              <a:t>COVID-19 </a:t>
            </a:r>
            <a:r>
              <a:rPr lang="en-US" sz="3600" dirty="0">
                <a:solidFill>
                  <a:srgbClr val="05597B"/>
                </a:solidFill>
                <a:latin typeface="Segoe Pro" panose="020B0502040504020203" pitchFamily="34" charset="0"/>
              </a:rPr>
              <a:t>Economic Relief Package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DBBBC9-87C3-EF49-A075-DE6002CB1B21}"/>
              </a:ext>
            </a:extLst>
          </p:cNvPr>
          <p:cNvGrpSpPr/>
          <p:nvPr/>
        </p:nvGrpSpPr>
        <p:grpSpPr>
          <a:xfrm>
            <a:off x="327052" y="996450"/>
            <a:ext cx="10871272" cy="936949"/>
            <a:chOff x="104032" y="1219474"/>
            <a:chExt cx="10871272" cy="9369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41D29F-E244-C54F-BF2E-8FFC6BBB9D1D}"/>
                </a:ext>
              </a:extLst>
            </p:cNvPr>
            <p:cNvSpPr/>
            <p:nvPr/>
          </p:nvSpPr>
          <p:spPr>
            <a:xfrm>
              <a:off x="891246" y="1497170"/>
              <a:ext cx="100840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GRANT PROGRAM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788023-2603-2F43-A05D-042FC1B3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2" y="1219474"/>
              <a:ext cx="936949" cy="93694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37598E-F45C-6D43-A10F-40BCC8545297}"/>
              </a:ext>
            </a:extLst>
          </p:cNvPr>
          <p:cNvGrpSpPr/>
          <p:nvPr/>
        </p:nvGrpSpPr>
        <p:grpSpPr>
          <a:xfrm>
            <a:off x="369640" y="1971290"/>
            <a:ext cx="11361438" cy="851772"/>
            <a:chOff x="146620" y="2316664"/>
            <a:chExt cx="11361438" cy="8517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13BC47-D316-AE40-8FE2-0030987B842B}"/>
                </a:ext>
              </a:extLst>
            </p:cNvPr>
            <p:cNvSpPr/>
            <p:nvPr/>
          </p:nvSpPr>
          <p:spPr>
            <a:xfrm>
              <a:off x="891245" y="2540457"/>
              <a:ext cx="106168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LOAN PROGRAM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4FE80A-B268-154E-9919-BA050503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0" y="2316664"/>
              <a:ext cx="851772" cy="85177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A25268-E641-6F47-874E-29D46C8BA308}"/>
              </a:ext>
            </a:extLst>
          </p:cNvPr>
          <p:cNvGrpSpPr/>
          <p:nvPr/>
        </p:nvGrpSpPr>
        <p:grpSpPr>
          <a:xfrm>
            <a:off x="408357" y="5731602"/>
            <a:ext cx="11322721" cy="774338"/>
            <a:chOff x="185337" y="5653545"/>
            <a:chExt cx="11322721" cy="7743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BDF9A0-F3E6-BC40-B3F6-B5072C06FBBC}"/>
                </a:ext>
              </a:extLst>
            </p:cNvPr>
            <p:cNvSpPr/>
            <p:nvPr/>
          </p:nvSpPr>
          <p:spPr>
            <a:xfrm>
              <a:off x="891245" y="5849274"/>
              <a:ext cx="106168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CREDIT FLEXIBILITY TO SUPPORT BUSINESSES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821497-D51A-0B46-9F9D-C7A84685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5653545"/>
              <a:ext cx="774338" cy="77433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C6C6A-C5D0-F64F-A8D4-FCB6B987EDA4}"/>
              </a:ext>
            </a:extLst>
          </p:cNvPr>
          <p:cNvGrpSpPr/>
          <p:nvPr/>
        </p:nvGrpSpPr>
        <p:grpSpPr>
          <a:xfrm>
            <a:off x="280204" y="4863784"/>
            <a:ext cx="7871337" cy="1030644"/>
            <a:chOff x="57184" y="4852379"/>
            <a:chExt cx="7871337" cy="10306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8158D-F994-2644-A785-16A1181C0F16}"/>
                </a:ext>
              </a:extLst>
            </p:cNvPr>
            <p:cNvSpPr/>
            <p:nvPr/>
          </p:nvSpPr>
          <p:spPr>
            <a:xfrm>
              <a:off x="891245" y="5131189"/>
              <a:ext cx="7037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NJ TECHNICAL ASSISTANCE SUPPORT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506A97-1AF1-B54B-AEC8-0D7766593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4" y="4852379"/>
              <a:ext cx="1030644" cy="10306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C299DB-21AA-9C45-A20A-902E9E6F24E8}"/>
              </a:ext>
            </a:extLst>
          </p:cNvPr>
          <p:cNvGrpSpPr/>
          <p:nvPr/>
        </p:nvGrpSpPr>
        <p:grpSpPr>
          <a:xfrm>
            <a:off x="408357" y="2894412"/>
            <a:ext cx="11465313" cy="774338"/>
            <a:chOff x="185337" y="3273193"/>
            <a:chExt cx="11465313" cy="7743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5C4D40-CBE4-8C49-9B8C-361CA27CED0D}"/>
                </a:ext>
              </a:extLst>
            </p:cNvPr>
            <p:cNvSpPr/>
            <p:nvPr/>
          </p:nvSpPr>
          <p:spPr>
            <a:xfrm>
              <a:off x="891245" y="3424528"/>
              <a:ext cx="107594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PROGRAMS TO MOBILIZE CAPITAL TO MICRO-, SMALL, &amp; MEDIUM-SIZED BUSINESSES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759031-3A29-9E40-A7CB-DC837CD9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37" y="3273193"/>
              <a:ext cx="774338" cy="774338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5D3AFB-CE9E-094A-8DCF-492BD1B6BD1D}"/>
              </a:ext>
            </a:extLst>
          </p:cNvPr>
          <p:cNvCxnSpPr/>
          <p:nvPr/>
        </p:nvCxnSpPr>
        <p:spPr>
          <a:xfrm>
            <a:off x="408357" y="1913877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06DA79-F1BF-8B4F-AB1E-D6904C055A8F}"/>
              </a:ext>
            </a:extLst>
          </p:cNvPr>
          <p:cNvCxnSpPr/>
          <p:nvPr/>
        </p:nvCxnSpPr>
        <p:spPr>
          <a:xfrm>
            <a:off x="408357" y="2880312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177A73-4E28-1E48-881B-0870697355F2}"/>
              </a:ext>
            </a:extLst>
          </p:cNvPr>
          <p:cNvCxnSpPr/>
          <p:nvPr/>
        </p:nvCxnSpPr>
        <p:spPr>
          <a:xfrm>
            <a:off x="408357" y="488753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D45CD1-46A5-EA47-A4E0-6683300C0279}"/>
              </a:ext>
            </a:extLst>
          </p:cNvPr>
          <p:cNvCxnSpPr/>
          <p:nvPr/>
        </p:nvCxnSpPr>
        <p:spPr>
          <a:xfrm>
            <a:off x="408357" y="5757319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DB6406-57C9-E040-A58F-7F87BFD3F580}"/>
              </a:ext>
            </a:extLst>
          </p:cNvPr>
          <p:cNvCxnSpPr/>
          <p:nvPr/>
        </p:nvCxnSpPr>
        <p:spPr>
          <a:xfrm>
            <a:off x="408357" y="1040364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59BCDD-72C2-084F-A2A3-8DBA97C06E3B}"/>
              </a:ext>
            </a:extLst>
          </p:cNvPr>
          <p:cNvCxnSpPr/>
          <p:nvPr/>
        </p:nvCxnSpPr>
        <p:spPr>
          <a:xfrm>
            <a:off x="408357" y="6549052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364FA08-14EF-2649-ACEC-66F8F894EDCA}"/>
              </a:ext>
            </a:extLst>
          </p:cNvPr>
          <p:cNvSpPr/>
          <p:nvPr/>
        </p:nvSpPr>
        <p:spPr>
          <a:xfrm>
            <a:off x="1182695" y="3487839"/>
            <a:ext cx="9803801" cy="3204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CDFI First Loss Reserve Fund</a:t>
            </a:r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3EEC12-285B-CC44-95D1-9383C5DE0F1F}"/>
              </a:ext>
            </a:extLst>
          </p:cNvPr>
          <p:cNvSpPr/>
          <p:nvPr/>
        </p:nvSpPr>
        <p:spPr>
          <a:xfrm>
            <a:off x="1182695" y="3918959"/>
            <a:ext cx="8932129" cy="3414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Emergency Assistance Guarantee </a:t>
            </a:r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972A14-6F84-0546-A91C-984A65F998F6}"/>
              </a:ext>
            </a:extLst>
          </p:cNvPr>
          <p:cNvSpPr/>
          <p:nvPr/>
        </p:nvSpPr>
        <p:spPr>
          <a:xfrm>
            <a:off x="1182695" y="4359954"/>
            <a:ext cx="10197971" cy="4306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Entrepreneur Support Program</a:t>
            </a:r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5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32C1720-01FD-864F-989D-01CBE530A964}"/>
              </a:ext>
            </a:extLst>
          </p:cNvPr>
          <p:cNvSpPr/>
          <p:nvPr/>
        </p:nvSpPr>
        <p:spPr>
          <a:xfrm>
            <a:off x="1058694" y="1588114"/>
            <a:ext cx="6770922" cy="1344658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4676" rIns="373502" bIns="74676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Operating expense grants of up to $5K </a:t>
            </a:r>
            <a:br>
              <a:rPr lang="en-US" sz="28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to small businesses with 1-10 FTE </a:t>
            </a:r>
            <a:b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in highly impacted industries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E14BE-9FEA-6347-9B21-4441E88DDEFC}"/>
              </a:ext>
            </a:extLst>
          </p:cNvPr>
          <p:cNvGrpSpPr/>
          <p:nvPr/>
        </p:nvGrpSpPr>
        <p:grpSpPr>
          <a:xfrm>
            <a:off x="118436" y="165069"/>
            <a:ext cx="9119754" cy="954107"/>
            <a:chOff x="48277" y="1214983"/>
            <a:chExt cx="9119754" cy="9541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9837A8-498C-F443-9549-A1604418FE03}"/>
                </a:ext>
              </a:extLst>
            </p:cNvPr>
            <p:cNvSpPr/>
            <p:nvPr/>
          </p:nvSpPr>
          <p:spPr>
            <a:xfrm>
              <a:off x="881093" y="1214983"/>
              <a:ext cx="82869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5597B"/>
                  </a:solidFill>
                  <a:latin typeface="Segoe Pro" panose="020B0502040504020203" pitchFamily="34" charset="0"/>
                </a:rPr>
                <a:t>SMALL BUSINESS EMERGENCY ASSISTANCE GRANT PROGRAM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D05CFC-3D16-1E49-9E44-8E757156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7" y="1219474"/>
              <a:ext cx="936949" cy="936949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875570" y="3441831"/>
            <a:ext cx="10873844" cy="3185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Industries, as determined by NAICS code: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 &amp; Food Service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Arts, Entertainment, &amp; Recreation, Repair &amp; Maintenance; Personal &amp; Laundry Services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(Eligible NAICS codes that start with  </a:t>
            </a:r>
            <a:b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44, 45, 71, 72, 811, 812)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500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Non-profit entities in the above industries are permitted to receive grant funding if they also have the following designations: 501(c)(3), 501(c)(4), and 501(c)(7)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certify to negative impact of emergency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commercial location in NJ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registered to do business in New Jersey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Labor good standing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1-10 FTE per Company’s 2019 4</a:t>
            </a:r>
            <a:r>
              <a:rPr lang="en-US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Quarter NJ-WR30 filing with the Department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Labor: visit </a:t>
            </a:r>
            <a:r>
              <a:rPr lang="en-US" u="sng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://forms.business.nj.gov/grant-size/</a:t>
            </a:r>
            <a:r>
              <a:rPr lang="en-US" u="sng" dirty="0"/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your FTE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fill out and certify simplified debarment legal questionnaire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CBB781-6DB6-0246-917A-069363E71C71}"/>
              </a:ext>
            </a:extLst>
          </p:cNvPr>
          <p:cNvSpPr/>
          <p:nvPr/>
        </p:nvSpPr>
        <p:spPr>
          <a:xfrm>
            <a:off x="380064" y="2955074"/>
            <a:ext cx="245457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Eligibility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DC061D-F924-DD47-9809-EABC75D4B03E}"/>
              </a:ext>
            </a:extLst>
          </p:cNvPr>
          <p:cNvCxnSpPr/>
          <p:nvPr/>
        </p:nvCxnSpPr>
        <p:spPr>
          <a:xfrm>
            <a:off x="380066" y="1202740"/>
            <a:ext cx="110216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0328B6-FABD-4144-92A4-83AC9EA42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67264"/>
              </p:ext>
            </p:extLst>
          </p:nvPr>
        </p:nvGraphicFramePr>
        <p:xfrm>
          <a:off x="8376826" y="1711801"/>
          <a:ext cx="3117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824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NJEDA Program 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$5M</a:t>
                      </a:r>
                    </a:p>
                    <a:p>
                      <a:pPr marL="0" marR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(initial wave)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39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 </a:t>
            </a:r>
            <a:r>
              <a:rPr lang="en-US" b="0" dirty="0"/>
              <a:t>Contact information</a:t>
            </a:r>
            <a:r>
              <a:rPr lang="en-US" dirty="0"/>
              <a:t>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91B40B-CB78-483A-836A-38948918481D}"/>
              </a:ext>
            </a:extLst>
          </p:cNvPr>
          <p:cNvGrpSpPr/>
          <p:nvPr/>
        </p:nvGrpSpPr>
        <p:grpSpPr>
          <a:xfrm>
            <a:off x="1209631" y="729307"/>
            <a:ext cx="5094626" cy="5846324"/>
            <a:chOff x="3689589" y="739302"/>
            <a:chExt cx="5094626" cy="58463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7E5BBC-0FA2-461C-83A6-8BC481A83E49}"/>
                </a:ext>
              </a:extLst>
            </p:cNvPr>
            <p:cNvSpPr/>
            <p:nvPr/>
          </p:nvSpPr>
          <p:spPr>
            <a:xfrm>
              <a:off x="3689589" y="739302"/>
              <a:ext cx="5094626" cy="5846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ABFDAF-3F3C-49B3-94FC-D3E183D87C31}"/>
                </a:ext>
              </a:extLst>
            </p:cNvPr>
            <p:cNvGrpSpPr/>
            <p:nvPr/>
          </p:nvGrpSpPr>
          <p:grpSpPr>
            <a:xfrm>
              <a:off x="3884439" y="899431"/>
              <a:ext cx="4704927" cy="5541470"/>
              <a:chOff x="3501956" y="266227"/>
              <a:chExt cx="5305045" cy="6248291"/>
            </a:xfrm>
          </p:grpSpPr>
          <p:pic>
            <p:nvPicPr>
              <p:cNvPr id="5" name="Picture 4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id="{DC8D7FD8-3159-4D45-96AE-38DB5B93D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956" y="1697372"/>
                <a:ext cx="5305045" cy="481714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74F9AAD-CF76-488A-9380-CE23F53E3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1956" y="266227"/>
                <a:ext cx="5305045" cy="1460893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762575-ED2F-446C-A3F0-FD098BAE5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31112"/>
              </p:ext>
            </p:extLst>
          </p:nvPr>
        </p:nvGraphicFramePr>
        <p:xfrm>
          <a:off x="6955589" y="1313457"/>
          <a:ext cx="412379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791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window opens on: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Friday, April 3</a:t>
                      </a:r>
                      <a:r>
                        <a:rPr lang="en-US" sz="2800" b="1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9:00am ET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733644-1C60-4779-80CE-60973F95A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01588"/>
              </p:ext>
            </p:extLst>
          </p:nvPr>
        </p:nvGraphicFramePr>
        <p:xfrm>
          <a:off x="6741579" y="5008723"/>
          <a:ext cx="45518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812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will be available at: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https://cv.business.nj.gov</a:t>
                      </a:r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C5062E2-7D6D-49B0-9BF0-5371C7FF3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24922"/>
              </p:ext>
            </p:extLst>
          </p:nvPr>
        </p:nvGraphicFramePr>
        <p:xfrm>
          <a:off x="6955589" y="3161090"/>
          <a:ext cx="412379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791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window closes on: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Friday, April 10</a:t>
                      </a:r>
                      <a:r>
                        <a:rPr lang="en-US" sz="2800" b="1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lang="en-US" sz="28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9:00am ET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1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 </a:t>
            </a:r>
            <a:r>
              <a:rPr lang="en-US" b="0" dirty="0"/>
              <a:t>Information about your business</a:t>
            </a:r>
            <a:r>
              <a:rPr lang="en-US" dirty="0"/>
              <a:t>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871CAF-D7FD-447E-9601-D5866EB1D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84" y="844781"/>
            <a:ext cx="6165442" cy="55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Information about your industry (1/2)</a:t>
            </a:r>
            <a:r>
              <a:rPr lang="en-US" dirty="0"/>
              <a:t>  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103459-DF5A-4EF0-BB13-A81B81E86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6" y="977446"/>
            <a:ext cx="7375520" cy="54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5CB-8AB1-4DB9-B1E1-663C7DB8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Information about your industry (2/2)</a:t>
            </a:r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E29696-B657-490A-90F9-33BFC7834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55" y="787940"/>
            <a:ext cx="6106001" cy="56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03DC-596C-4305-89B1-E3C508EB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Screen Shots:</a:t>
            </a:r>
            <a:r>
              <a:rPr lang="en-US" b="0" dirty="0"/>
              <a:t> Business Details</a:t>
            </a:r>
            <a:endParaRPr lang="en-US" dirty="0"/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83F8E1D-CE57-4844-825A-D7A195E98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52" y="830904"/>
            <a:ext cx="6051705" cy="5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7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14"/>
  <p:tag name="ISNEWSLIDENUMBER" val="True"/>
  <p:tag name="NEWNAMES2" val="True"/>
  <p:tag name="PREVIOUSNAME" val="C:\Temp\Development\McK FirmFormat\McKinsey.FirmFormat-insiders\McK FirmFormat Templates\Templates\Firm Format - template - LOP - wide - RL.potx"/>
  <p:tag name="THINKCELLPRESENTATIONDONOTDELETE" val="&lt;?xml version=&quot;1.0&quot; encoding=&quot;UTF-16&quot; standalone=&quot;yes&quot;?&gt;&lt;root reqver=&quot;25060&quot;&gt;&lt;version val=&quot;2806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18&quot;&gt;&lt;elem m_fUsage=&quot;5.64865086638373359307E+00&quot;&gt;&lt;m_msothmcolidx val=&quot;0&quot;/&gt;&lt;m_rgb r=&quot;7F&quot; g=&quot;7F&quot; b=&quot;7F&quot;/&gt;&lt;m_nBrightness endver=&quot;26206&quot; val=&quot;0&quot;/&gt;&lt;/elem&gt;&lt;elem m_fUsage=&quot;1.63237066585659751361E+00&quot;&gt;&lt;m_msothmcolidx val=&quot;0&quot;/&gt;&lt;m_rgb r=&quot;CD&quot; g=&quot;20&quot; b=&quot;2C&quot;/&gt;&lt;m_nBrightness endver=&quot;26206&quot; val=&quot;0&quot;/&gt;&lt;/elem&gt;&lt;elem m_fUsage=&quot;1.29618459900000027041E+00&quot;&gt;&lt;m_msothmcolidx val=&quot;0&quot;/&gt;&lt;m_rgb r=&quot;45&quot; g=&quot;8B&quot; b=&quot;52&quot;/&gt;&lt;m_nBrightness endver=&quot;26206&quot; val=&quot;0&quot;/&gt;&lt;/elem&gt;&lt;elem m_fUsage=&quot;4.03693803961933772584E-01&quot;&gt;&lt;m_msothmcolidx val=&quot;0&quot;/&gt;&lt;m_rgb r=&quot;DB&quot; g=&quot;DB&quot; b=&quot;DB&quot;/&gt;&lt;m_nBrightness endver=&quot;26206&quot; val=&quot;0&quot;/&gt;&lt;/elem&gt;&lt;elem m_fUsage=&quot;2.01343097667441961462E-01&quot;&gt;&lt;m_msothmcolidx val=&quot;0&quot;/&gt;&lt;m_rgb r=&quot;A7&quot; g=&quot;0C&quot; b=&quot;E2&quot;/&gt;&lt;m_nBrightness endver=&quot;26206&quot; val=&quot;0&quot;/&gt;&lt;/elem&gt;&lt;elem m_fUsage=&quot;1.94305367614224511197E-01&quot;&gt;&lt;m_msothmcolidx val=&quot;0&quot;/&gt;&lt;m_rgb r=&quot;F0&quot; g=&quot;CD&quot; b=&quot;62&quot;/&gt;&lt;m_nBrightness endver=&quot;26206&quot; val=&quot;0&quot;/&gt;&lt;/elem&gt;&lt;elem m_fUsage=&quot;1.56626827221401310197E-01&quot;&gt;&lt;m_msothmcolidx val=&quot;0&quot;/&gt;&lt;m_rgb r=&quot;DD&quot; g=&quot;75&quot; b=&quot;82&quot;/&gt;&lt;m_nBrightness endver=&quot;26206&quot; val=&quot;0&quot;/&gt;&lt;/elem&gt;&lt;elem m_fUsage=&quot;1.50094635296999207030E-01&quot;&gt;&lt;m_msothmcolidx val=&quot;0&quot;/&gt;&lt;m_rgb r=&quot;FF&quot; g=&quot;E1&quot; b=&quot;C1&quot;/&gt;&lt;m_nBrightness endver=&quot;26206&quot; val=&quot;0&quot;/&gt;&lt;/elem&gt;&lt;elem m_fUsage=&quot;5.83041964026885586869E-02&quot;&gt;&lt;m_msothmcolidx val=&quot;0&quot;/&gt;&lt;m_rgb r=&quot;13&quot; g=&quot;95&quot; b=&quot;FF&quot;/&gt;&lt;m_nBrightness endver=&quot;26206&quot; val=&quot;0&quot;/&gt;&lt;/elem&gt;&lt;elem m_fUsage=&quot;4.82858399065504290126E-02&quot;&gt;&lt;m_msothmcolidx val=&quot;0&quot;/&gt;&lt;m_rgb r=&quot;00&quot; g=&quot;41&quot; b=&quot;78&quot;/&gt;&lt;m_nBrightness endver=&quot;26206&quot; val=&quot;0&quot;/&gt;&lt;/elem&gt;&lt;elem m_fUsage=&quot;3.43368382029251573151E-02&quot;&gt;&lt;m_msothmcolidx val=&quot;0&quot;/&gt;&lt;m_rgb r=&quot;CE&quot; g=&quot;E3&quot; b=&quot;FF&quot;/&gt;&lt;m_nBrightness endver=&quot;26206&quot; val=&quot;0&quot;/&gt;&lt;/elem&gt;&lt;elem m_fUsage=&quot;3.09031543826326429714E-02&quot;&gt;&lt;m_msothmcolidx val=&quot;0&quot;/&gt;&lt;m_rgb r=&quot;00&quot; g=&quot;6A&quot; b=&quot;C1&quot;/&gt;&lt;m_nBrightness endver=&quot;26206&quot; val=&quot;0&quot;/&gt;&lt;/elem&gt;&lt;elem m_fUsage=&quot;2.50315550499324440681E-02&quot;&gt;&lt;m_msothmcolidx val=&quot;0&quot;/&gt;&lt;m_rgb r=&quot;4F&quot; g=&quot;AB&quot; b=&quot;FF&quot;/&gt;&lt;m_nBrightness endver=&quot;26206&quot; val=&quot;0&quot;/&gt;&lt;/elem&gt;&lt;elem m_fUsage=&quot;2.25283995449391989674E-02&quot;&gt;&lt;m_msothmcolidx val=&quot;0&quot;/&gt;&lt;m_rgb r=&quot;AE&quot; g=&quot;AE&quot; b=&quot;AE&quot;/&gt;&lt;m_nBrightness endver=&quot;26206&quot; val=&quot;0&quot;/&gt;&lt;/elem&gt;&lt;elem m_fUsage=&quot;2.00785929087501265056E-02&quot;&gt;&lt;m_msothmcolidx val=&quot;0&quot;/&gt;&lt;m_rgb r=&quot;66&quot; g=&quot;66&quot; b=&quot;66&quot;/&gt;&lt;m_nBrightness endver=&quot;26206&quot; val=&quot;0&quot;/&gt;&lt;/elem&gt;&lt;elem m_fUsage=&quot;1.64232032682606748919E-02&quot;&gt;&lt;m_msothmcolidx val=&quot;0&quot;/&gt;&lt;m_rgb r=&quot;24&quot; g=&quot;AA&quot; b=&quot;D8&quot;/&gt;&lt;m_nBrightness endver=&quot;26206&quot; val=&quot;0&quot;/&gt;&lt;/elem&gt;&lt;elem m_fUsage=&quot;8.72796356808772273717E-03&quot;&gt;&lt;m_msothmcolidx val=&quot;0&quot;/&gt;&lt;m_rgb r=&quot;F2&quot; g=&quot;7F&quot; b=&quot;00&quot;/&gt;&lt;m_nBrightness endver=&quot;26206&quot; val=&quot;0&quot;/&gt;&lt;/elem&gt;&lt;elem m_fUsage=&quot;5.72641689702235463094E-03&quot;&gt;&lt;m_msothmcolidx val=&quot;0&quot;/&gt;&lt;m_rgb r=&quot;A3&quot; g=&quot;B3&quot; b=&quot;0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BLUEONEFOURTHTITLEFONTCOLORFIXED" val="true"/>
  <p:tag name="MTBTACCENT" val="Text2ColorBold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ElEuIEB2QHj3tRlBos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 name="1_Template_US0168">
  <a:themeElements>
    <a:clrScheme name="Custom 1">
      <a:dk1>
        <a:srgbClr val="000000"/>
      </a:dk1>
      <a:lt1>
        <a:srgbClr val="FFFFFF"/>
      </a:lt1>
      <a:dk2>
        <a:srgbClr val="0078AE"/>
      </a:dk2>
      <a:lt2>
        <a:srgbClr val="00B3E2"/>
      </a:lt2>
      <a:accent1>
        <a:srgbClr val="0078AE"/>
      </a:accent1>
      <a:accent2>
        <a:srgbClr val="84BD00"/>
      </a:accent2>
      <a:accent3>
        <a:srgbClr val="00B3E2"/>
      </a:accent3>
      <a:accent4>
        <a:srgbClr val="005B82"/>
      </a:accent4>
      <a:accent5>
        <a:srgbClr val="BABCBE"/>
      </a:accent5>
      <a:accent6>
        <a:srgbClr val="799B3E"/>
      </a:accent6>
      <a:hlink>
        <a:srgbClr val="0078AE"/>
      </a:hlink>
      <a:folHlink>
        <a:srgbClr val="FFC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94FA3"/>
        </a:dk2>
        <a:lt2>
          <a:srgbClr val="4390BB"/>
        </a:lt2>
        <a:accent1>
          <a:srgbClr val="CFD3D9"/>
        </a:accent1>
        <a:accent2>
          <a:srgbClr val="808080"/>
        </a:accent2>
        <a:accent3>
          <a:srgbClr val="568975"/>
        </a:accent3>
        <a:accent4>
          <a:srgbClr val="0070C0"/>
        </a:accent4>
        <a:accent5>
          <a:srgbClr val="B83536"/>
        </a:accent5>
        <a:accent6>
          <a:srgbClr val="808080"/>
        </a:accent6>
        <a:hlink>
          <a:srgbClr val="568975"/>
        </a:hlink>
        <a:folHlink>
          <a:srgbClr val="007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rkplan_v01.potx" id="{A5A9A795-2CC4-4577-B947-1DFBD041165C}" vid="{20D7C85B-426A-48A4-BC77-47F985C7AFE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0A7B7C9203478845682FC5ABBB0E" ma:contentTypeVersion="10" ma:contentTypeDescription="Create a new document." ma:contentTypeScope="" ma:versionID="b5704d583dad06f7fab74c30344d00ae">
  <xsd:schema xmlns:xsd="http://www.w3.org/2001/XMLSchema" xmlns:xs="http://www.w3.org/2001/XMLSchema" xmlns:p="http://schemas.microsoft.com/office/2006/metadata/properties" xmlns:ns3="7f702f2a-4823-4282-a502-88841abbd61e" xmlns:ns4="d35c9e64-8622-411e-ab42-87ad06671bb4" targetNamespace="http://schemas.microsoft.com/office/2006/metadata/properties" ma:root="true" ma:fieldsID="c00fd3034627ae8b6bc08950a9d1b795" ns3:_="" ns4:_="">
    <xsd:import namespace="7f702f2a-4823-4282-a502-88841abbd61e"/>
    <xsd:import namespace="d35c9e64-8622-411e-ab42-87ad06671b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2f2a-4823-4282-a502-88841abbd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c9e64-8622-411e-ab42-87ad06671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BAAB45-A4B3-4029-B95C-D475D2BCE7DB}">
  <ds:schemaRefs>
    <ds:schemaRef ds:uri="http://purl.org/dc/elements/1.1/"/>
    <ds:schemaRef ds:uri="http://schemas.microsoft.com/office/2006/metadata/properties"/>
    <ds:schemaRef ds:uri="7f702f2a-4823-4282-a502-88841abbd61e"/>
    <ds:schemaRef ds:uri="http://purl.org/dc/terms/"/>
    <ds:schemaRef ds:uri="d35c9e64-8622-411e-ab42-87ad06671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748965-05FB-4D1E-95CC-CCD3DC33B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02f2a-4823-4282-a502-88841abbd61e"/>
    <ds:schemaRef ds:uri="d35c9e64-8622-411e-ab42-87ad06671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85B999-8973-4786-AFAA-1AEA462905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1037</Words>
  <Application>Microsoft Office PowerPoint</Application>
  <PresentationFormat>Custom</PresentationFormat>
  <Paragraphs>191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.Lucida Grande UI Regular</vt:lpstr>
      <vt:lpstr>Arial</vt:lpstr>
      <vt:lpstr>Calibri</vt:lpstr>
      <vt:lpstr>Calibri Light</vt:lpstr>
      <vt:lpstr>Courier New</vt:lpstr>
      <vt:lpstr>Segoe Pro</vt:lpstr>
      <vt:lpstr>Wingdings</vt:lpstr>
      <vt:lpstr>1_Template_US0168</vt:lpstr>
      <vt:lpstr>think-cell Slide</vt:lpstr>
      <vt:lpstr>COVID-19  Economic Relief Package</vt:lpstr>
      <vt:lpstr>We have developed our economic stability approach around three core principles</vt:lpstr>
      <vt:lpstr>COVID-19 Economic Relief Package</vt:lpstr>
      <vt:lpstr>PowerPoint Presentation</vt:lpstr>
      <vt:lpstr>Grant Application Screen Shots: Contact information  </vt:lpstr>
      <vt:lpstr>Grant Application Screen Shots: Information about your business </vt:lpstr>
      <vt:lpstr>Grant Application Screen Shots: Information about your industry (1/2)  </vt:lpstr>
      <vt:lpstr>Grant Application Screen Shots: Information about your industry (2/2)</vt:lpstr>
      <vt:lpstr>Grant Application Screen Shots: Business Details</vt:lpstr>
      <vt:lpstr>Grant Application Screen Shots: Additional Background and Certifications (1/2)</vt:lpstr>
      <vt:lpstr>Grant Application Screen Shots: Additional Background Information</vt:lpstr>
      <vt:lpstr>Grant Application Screen Shots: Certifications (1/2)</vt:lpstr>
      <vt:lpstr>Grant Application Screen Shots: Certifications (2/2)</vt:lpstr>
      <vt:lpstr>Grant Application Screen Shots: Confirmation</vt:lpstr>
      <vt:lpstr>Grant Award Size Estimate Calculator Screen Shot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Businesses Served</vt:lpstr>
      <vt:lpstr>Additional Resources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2019-05-09T02:34:55Z</dcterms:created>
  <dcterms:modified xsi:type="dcterms:W3CDTF">2020-03-31T19:47:22Z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">
    <vt:lpwstr>Hello</vt:lpwstr>
  </property>
  <property fmtid="{D5CDD505-2E9C-101B-9397-08002B2CF9AE}" pid="3" name="ContentTypeId">
    <vt:lpwstr>0x010100A0EA0A7B7C9203478845682FC5ABBB0E</vt:lpwstr>
  </property>
</Properties>
</file>